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9" r:id="rId1"/>
  </p:sldMasterIdLst>
  <p:notesMasterIdLst>
    <p:notesMasterId r:id="rId36"/>
  </p:notesMasterIdLst>
  <p:sldIdLst>
    <p:sldId id="281" r:id="rId2"/>
    <p:sldId id="283" r:id="rId3"/>
    <p:sldId id="284" r:id="rId4"/>
    <p:sldId id="285" r:id="rId5"/>
    <p:sldId id="256" r:id="rId6"/>
    <p:sldId id="260" r:id="rId7"/>
    <p:sldId id="286" r:id="rId8"/>
    <p:sldId id="261" r:id="rId9"/>
    <p:sldId id="259" r:id="rId10"/>
    <p:sldId id="258" r:id="rId11"/>
    <p:sldId id="291" r:id="rId12"/>
    <p:sldId id="288" r:id="rId13"/>
    <p:sldId id="294" r:id="rId14"/>
    <p:sldId id="263" r:id="rId15"/>
    <p:sldId id="292" r:id="rId16"/>
    <p:sldId id="264" r:id="rId17"/>
    <p:sldId id="266" r:id="rId18"/>
    <p:sldId id="267" r:id="rId19"/>
    <p:sldId id="289" r:id="rId20"/>
    <p:sldId id="269" r:id="rId21"/>
    <p:sldId id="293" r:id="rId22"/>
    <p:sldId id="271" r:id="rId23"/>
    <p:sldId id="272" r:id="rId24"/>
    <p:sldId id="273" r:id="rId25"/>
    <p:sldId id="278" r:id="rId26"/>
    <p:sldId id="274" r:id="rId27"/>
    <p:sldId id="295" r:id="rId28"/>
    <p:sldId id="280" r:id="rId29"/>
    <p:sldId id="277" r:id="rId30"/>
    <p:sldId id="290" r:id="rId31"/>
    <p:sldId id="275" r:id="rId32"/>
    <p:sldId id="276" r:id="rId33"/>
    <p:sldId id="270" r:id="rId34"/>
    <p:sldId id="27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7564E-48B5-4F6B-9C6F-0AFF13D017EF}" v="3" dt="2025-03-19T04:47:17.04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0" autoAdjust="0"/>
    <p:restoredTop sz="87425" autoAdjust="0"/>
  </p:normalViewPr>
  <p:slideViewPr>
    <p:cSldViewPr snapToGrid="0">
      <p:cViewPr varScale="1">
        <p:scale>
          <a:sx n="80" d="100"/>
          <a:sy n="80" d="100"/>
        </p:scale>
        <p:origin x="989" y="6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BB47E5-4600-4F17-8B30-3EF7D155DB96}"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5A517-410E-4940-B550-254C4A79CB1C}" type="slidenum">
              <a:rPr kumimoji="1" lang="ja-JP" altLang="en-US" smtClean="0"/>
              <a:t>‹#›</a:t>
            </a:fld>
            <a:endParaRPr kumimoji="1" lang="ja-JP" altLang="en-US"/>
          </a:p>
        </p:txBody>
      </p:sp>
    </p:spTree>
    <p:extLst>
      <p:ext uri="{BB962C8B-B14F-4D97-AF65-F5344CB8AC3E}">
        <p14:creationId xmlns:p14="http://schemas.microsoft.com/office/powerpoint/2010/main" val="11254628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b="1" dirty="0"/>
              <a:t>■主催者の方向けメモ</a:t>
            </a:r>
            <a:endParaRPr kumimoji="1" lang="en-US" altLang="ja-JP" b="1" dirty="0"/>
          </a:p>
          <a:p>
            <a:endParaRPr kumimoji="1" lang="en-US" altLang="ja-JP" dirty="0"/>
          </a:p>
          <a:p>
            <a:r>
              <a:rPr kumimoji="1" lang="ja-JP" altLang="en-US" dirty="0"/>
              <a:t>フューチャー・デザインワークショップがどのようなものか理解するためには、実際にやってみることが大事です。</a:t>
            </a:r>
            <a:endParaRPr kumimoji="1" lang="en-US" altLang="ja-JP" dirty="0"/>
          </a:p>
          <a:p>
            <a:r>
              <a:rPr kumimoji="1" lang="ja-JP" altLang="en-US" dirty="0"/>
              <a:t>最初は、声をかけやすい同僚や友人などと一緒に実施するとよいでしょう。</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0</a:t>
            </a:fld>
            <a:endParaRPr kumimoji="1" lang="ja-JP" altLang="en-US"/>
          </a:p>
        </p:txBody>
      </p:sp>
    </p:spTree>
    <p:extLst>
      <p:ext uri="{BB962C8B-B14F-4D97-AF65-F5344CB8AC3E}">
        <p14:creationId xmlns:p14="http://schemas.microsoft.com/office/powerpoint/2010/main" val="3403513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こちらのスライドは、ワークショップ開催時には削除してください。</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12</a:t>
            </a:fld>
            <a:endParaRPr kumimoji="1" lang="ja-JP" altLang="en-US"/>
          </a:p>
        </p:txBody>
      </p:sp>
    </p:spTree>
    <p:extLst>
      <p:ext uri="{BB962C8B-B14F-4D97-AF65-F5344CB8AC3E}">
        <p14:creationId xmlns:p14="http://schemas.microsoft.com/office/powerpoint/2010/main" val="549540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5</a:t>
            </a:r>
            <a:r>
              <a:rPr kumimoji="1" lang="ja-JP" altLang="en-US"/>
              <a:t>分程度（人口推計の確認含む）</a:t>
            </a:r>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13</a:t>
            </a:fld>
            <a:endParaRPr kumimoji="1" lang="ja-JP" altLang="en-US"/>
          </a:p>
        </p:txBody>
      </p:sp>
    </p:spTree>
    <p:extLst>
      <p:ext uri="{BB962C8B-B14F-4D97-AF65-F5344CB8AC3E}">
        <p14:creationId xmlns:p14="http://schemas.microsoft.com/office/powerpoint/2010/main" val="3582624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ja-JP" altLang="en-US"/>
              <a:t>こちらの人口推計グラフ画像はサンプルです。</a:t>
            </a:r>
            <a:endParaRPr kumimoji="1" lang="en-US" altLang="ja-JP"/>
          </a:p>
          <a:p>
            <a:r>
              <a:rPr kumimoji="1" lang="ja-JP" altLang="en-US"/>
              <a:t>各自治体の「人口ビジョン」資料などからデータを引用、貼り付けしてください。</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14</a:t>
            </a:fld>
            <a:endParaRPr kumimoji="1" lang="ja-JP" altLang="en-US"/>
          </a:p>
        </p:txBody>
      </p:sp>
    </p:spTree>
    <p:extLst>
      <p:ext uri="{BB962C8B-B14F-4D97-AF65-F5344CB8AC3E}">
        <p14:creationId xmlns:p14="http://schemas.microsoft.com/office/powerpoint/2010/main" val="2804394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10</a:t>
            </a:r>
            <a:r>
              <a:rPr kumimoji="1" lang="ja-JP" altLang="en-US"/>
              <a:t>分程度</a:t>
            </a:r>
          </a:p>
          <a:p>
            <a:endParaRPr kumimoji="1" lang="en-US" altLang="ja-JP"/>
          </a:p>
          <a:p>
            <a:r>
              <a:rPr kumimoji="1" lang="ja-JP" altLang="en-US"/>
              <a:t>先ほど話をした、地域の出来事や人口推計をきっかけにして話をするとよいでしょう。</a:t>
            </a:r>
            <a:endParaRPr kumimoji="1" lang="en-US" altLang="ja-JP"/>
          </a:p>
          <a:p>
            <a:r>
              <a:rPr kumimoji="1" lang="ja-JP" altLang="en-US"/>
              <a:t>話し出しが難しい場合は、「もっとも年長の方（もしくは年少の方）から」、など話し出す人を指名するのも一案です。</a:t>
            </a:r>
            <a:endParaRPr kumimoji="1" lang="en-US" altLang="ja-JP"/>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15</a:t>
            </a:fld>
            <a:endParaRPr kumimoji="1" lang="ja-JP" altLang="en-US"/>
          </a:p>
        </p:txBody>
      </p:sp>
    </p:spTree>
    <p:extLst>
      <p:ext uri="{BB962C8B-B14F-4D97-AF65-F5344CB8AC3E}">
        <p14:creationId xmlns:p14="http://schemas.microsoft.com/office/powerpoint/2010/main" val="4222225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15</a:t>
            </a:r>
            <a:r>
              <a:rPr kumimoji="1" lang="ja-JP" altLang="en-US"/>
              <a:t>分程度</a:t>
            </a:r>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16</a:t>
            </a:fld>
            <a:endParaRPr kumimoji="1" lang="ja-JP" altLang="en-US"/>
          </a:p>
        </p:txBody>
      </p:sp>
    </p:spTree>
    <p:extLst>
      <p:ext uri="{BB962C8B-B14F-4D97-AF65-F5344CB8AC3E}">
        <p14:creationId xmlns:p14="http://schemas.microsoft.com/office/powerpoint/2010/main" val="3358843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5</a:t>
            </a:r>
            <a:r>
              <a:rPr kumimoji="1" lang="ja-JP" altLang="en-US"/>
              <a:t>分程度</a:t>
            </a:r>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17</a:t>
            </a:fld>
            <a:endParaRPr kumimoji="1" lang="ja-JP" altLang="en-US"/>
          </a:p>
        </p:txBody>
      </p:sp>
    </p:spTree>
    <p:extLst>
      <p:ext uri="{BB962C8B-B14F-4D97-AF65-F5344CB8AC3E}">
        <p14:creationId xmlns:p14="http://schemas.microsoft.com/office/powerpoint/2010/main" val="621739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en-US" altLang="ja-JP"/>
              <a:t>※</a:t>
            </a:r>
            <a:r>
              <a:rPr kumimoji="1" lang="ja-JP" altLang="en-US"/>
              <a:t>ここまでの目安経過時間は</a:t>
            </a:r>
            <a:r>
              <a:rPr kumimoji="1" lang="en-US" altLang="ja-JP"/>
              <a:t>55</a:t>
            </a:r>
            <a:r>
              <a:rPr kumimoji="1" lang="ja-JP" altLang="en-US"/>
              <a:t>分です。</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18</a:t>
            </a:fld>
            <a:endParaRPr kumimoji="1" lang="ja-JP" altLang="en-US"/>
          </a:p>
        </p:txBody>
      </p:sp>
    </p:spTree>
    <p:extLst>
      <p:ext uri="{BB962C8B-B14F-4D97-AF65-F5344CB8AC3E}">
        <p14:creationId xmlns:p14="http://schemas.microsoft.com/office/powerpoint/2010/main" val="3629060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19</a:t>
            </a:fld>
            <a:endParaRPr kumimoji="1" lang="ja-JP" altLang="en-US"/>
          </a:p>
        </p:txBody>
      </p:sp>
    </p:spTree>
    <p:extLst>
      <p:ext uri="{BB962C8B-B14F-4D97-AF65-F5344CB8AC3E}">
        <p14:creationId xmlns:p14="http://schemas.microsoft.com/office/powerpoint/2010/main" val="1030287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こちらのスライドは、ワークショップ開催時には削除してください。</a:t>
            </a:r>
          </a:p>
          <a:p>
            <a:endParaRPr kumimoji="1" lang="en-US" altLang="ja-JP"/>
          </a:p>
          <a:p>
            <a:endParaRPr kumimoji="1" lang="en-US" altLang="ja-JP"/>
          </a:p>
          <a:p>
            <a:r>
              <a:rPr kumimoji="1" lang="ja-JP" altLang="en-US"/>
              <a:t>〇未来人になるコツ</a:t>
            </a:r>
            <a:endParaRPr kumimoji="1" lang="en-US" altLang="ja-JP"/>
          </a:p>
          <a:p>
            <a:r>
              <a:rPr kumimoji="1" lang="ja-JP" altLang="en-US"/>
              <a:t>他にも、</a:t>
            </a:r>
            <a:endParaRPr kumimoji="1" lang="en-US" altLang="ja-JP"/>
          </a:p>
          <a:p>
            <a:r>
              <a:rPr kumimoji="1" lang="ja-JP" altLang="en-US" b="0"/>
              <a:t>・「</a:t>
            </a:r>
            <a:r>
              <a:rPr lang="ja-JP" altLang="en-US" b="0"/>
              <a:t>ワークの数日前から、未来の生活を想像して日記をつける</a:t>
            </a:r>
            <a:r>
              <a:rPr kumimoji="1" lang="ja-JP" altLang="en-US" b="0"/>
              <a:t>」</a:t>
            </a:r>
            <a:endParaRPr kumimoji="1" lang="en-US" altLang="ja-JP" b="0"/>
          </a:p>
          <a:p>
            <a:r>
              <a:rPr kumimoji="1" lang="ja-JP" altLang="en-US"/>
              <a:t>・「過去から未来の出来事をまとめた地域年表を作成する」</a:t>
            </a:r>
            <a:endParaRPr kumimoji="1" lang="en-US" altLang="ja-JP"/>
          </a:p>
          <a:p>
            <a:r>
              <a:rPr kumimoji="1" lang="ja-JP" altLang="en-US"/>
              <a:t>などの方法もあります。</a:t>
            </a:r>
            <a:endParaRPr kumimoji="1" lang="en-US" altLang="ja-JP"/>
          </a:p>
          <a:p>
            <a:endParaRPr kumimoji="1" lang="en-US" altLang="ja-JP"/>
          </a:p>
          <a:p>
            <a:r>
              <a:rPr kumimoji="1" lang="ja-JP" altLang="en-US"/>
              <a:t>本スライド上では、取り組みやすいものとして、「見た目の変化」を記載しています。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20</a:t>
            </a:fld>
            <a:endParaRPr kumimoji="1" lang="ja-JP" altLang="en-US"/>
          </a:p>
        </p:txBody>
      </p:sp>
    </p:spTree>
    <p:extLst>
      <p:ext uri="{BB962C8B-B14F-4D97-AF65-F5344CB8AC3E}">
        <p14:creationId xmlns:p14="http://schemas.microsoft.com/office/powerpoint/2010/main" val="1743288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ja-JP" altLang="en-US"/>
              <a:t>ここから先は、模造紙に発言の内容をメモしていきます。</a:t>
            </a:r>
            <a:endParaRPr kumimoji="1" lang="en-US" altLang="ja-JP"/>
          </a:p>
          <a:p>
            <a:endParaRPr kumimoji="1" lang="en-US" altLang="ja-JP"/>
          </a:p>
          <a:p>
            <a:r>
              <a:rPr kumimoji="1" lang="ja-JP" altLang="en-US"/>
              <a:t>書記役がいればその方が。</a:t>
            </a:r>
            <a:endParaRPr kumimoji="1" lang="en-US" altLang="ja-JP"/>
          </a:p>
          <a:p>
            <a:r>
              <a:rPr kumimoji="1" lang="ja-JP" altLang="en-US"/>
              <a:t>書記役不在の場合は、進行役が書記役を兼ねる、もしくは参加者自身にメモしてもらうようにしましょう。</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21</a:t>
            </a:fld>
            <a:endParaRPr kumimoji="1" lang="ja-JP" altLang="en-US"/>
          </a:p>
        </p:txBody>
      </p:sp>
    </p:spTree>
    <p:extLst>
      <p:ext uri="{BB962C8B-B14F-4D97-AF65-F5344CB8AC3E}">
        <p14:creationId xmlns:p14="http://schemas.microsoft.com/office/powerpoint/2010/main" val="1907902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■主催者の方向けメモ</a:t>
            </a:r>
            <a:endParaRPr kumimoji="1" lang="en-US" altLang="ja-JP" b="1" dirty="0"/>
          </a:p>
          <a:p>
            <a:endParaRPr kumimoji="1" lang="en-US" altLang="ja-JP" dirty="0"/>
          </a:p>
          <a:p>
            <a:r>
              <a:rPr kumimoji="1" lang="ja-JP" altLang="en-US" dirty="0"/>
              <a:t>〇ワークショップの時間調整</a:t>
            </a:r>
            <a:endParaRPr kumimoji="1" lang="en-US" altLang="ja-JP" dirty="0"/>
          </a:p>
          <a:p>
            <a:r>
              <a:rPr kumimoji="1" lang="ja-JP" altLang="en-US" dirty="0"/>
              <a:t>オレンジ色で示してあるのは、「参加者同士で話をする活動」が主になる部分です。</a:t>
            </a:r>
            <a:endParaRPr kumimoji="1" lang="en-US" altLang="ja-JP" dirty="0"/>
          </a:p>
          <a:p>
            <a:r>
              <a:rPr kumimoji="1" lang="ja-JP" altLang="en-US" dirty="0"/>
              <a:t>ワークショップ全体の時間に合わせて調整してください。</a:t>
            </a:r>
            <a:endParaRPr kumimoji="1" lang="en-US" altLang="ja-JP" dirty="0"/>
          </a:p>
          <a:p>
            <a:endParaRPr kumimoji="1" lang="en-US" altLang="ja-JP" dirty="0"/>
          </a:p>
          <a:p>
            <a:r>
              <a:rPr kumimoji="1" lang="ja-JP" altLang="en-US" dirty="0"/>
              <a:t>〇全体共有について</a:t>
            </a:r>
            <a:endParaRPr kumimoji="1" lang="en-US" altLang="ja-JP" dirty="0"/>
          </a:p>
          <a:p>
            <a:r>
              <a:rPr kumimoji="1" lang="ja-JP" altLang="en-US" dirty="0"/>
              <a:t>グループを複数に分けて行う場合は、全体共有の時間を入れましょう。</a:t>
            </a:r>
            <a:endParaRPr kumimoji="1" lang="en-US" altLang="ja-JP" dirty="0"/>
          </a:p>
          <a:p>
            <a:r>
              <a:rPr kumimoji="1" lang="ja-JP" altLang="en-US" dirty="0"/>
              <a:t>「</a:t>
            </a:r>
            <a:r>
              <a:rPr kumimoji="1" lang="en-US" altLang="ja-JP" dirty="0"/>
              <a:t>5</a:t>
            </a:r>
            <a:r>
              <a:rPr kumimoji="1" lang="ja-JP" altLang="en-US" dirty="0"/>
              <a:t>分」という時間は目安ですが、長くなる場合がありますので、時間管理に注意が必要です。</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a:t>
            </a:fld>
            <a:endParaRPr kumimoji="1" lang="ja-JP" altLang="en-US"/>
          </a:p>
        </p:txBody>
      </p:sp>
    </p:spTree>
    <p:extLst>
      <p:ext uri="{BB962C8B-B14F-4D97-AF65-F5344CB8AC3E}">
        <p14:creationId xmlns:p14="http://schemas.microsoft.com/office/powerpoint/2010/main" val="27789686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15</a:t>
            </a:r>
            <a:r>
              <a:rPr kumimoji="1" lang="ja-JP" altLang="en-US"/>
              <a:t>分程度</a:t>
            </a:r>
            <a:endParaRPr kumimoji="1" lang="en-US" altLang="ja-JP"/>
          </a:p>
          <a:p>
            <a:endParaRPr kumimoji="1" lang="en-US" altLang="ja-JP"/>
          </a:p>
          <a:p>
            <a:r>
              <a:rPr kumimoji="1" lang="ja-JP" altLang="en-US"/>
              <a:t>〇問いかけの視点</a:t>
            </a:r>
            <a:endParaRPr kumimoji="1" lang="en-US" altLang="ja-JP"/>
          </a:p>
          <a:p>
            <a:r>
              <a:rPr kumimoji="1" lang="ja-JP" altLang="en-US"/>
              <a:t>未来に飛び立った序盤は、話のペースができるまで司会者から話題を問いかけて進めるとよいでしょう。</a:t>
            </a:r>
            <a:endParaRPr kumimoji="1" lang="en-US" altLang="ja-JP"/>
          </a:p>
          <a:p>
            <a:r>
              <a:rPr kumimoji="1" lang="ja-JP" altLang="en-US"/>
              <a:t>ここでは、日本や世界など「社会全体」の話がテーマとなっています。</a:t>
            </a:r>
            <a:endParaRPr kumimoji="1" lang="en-US" altLang="ja-JP"/>
          </a:p>
          <a:p>
            <a:r>
              <a:rPr kumimoji="1" lang="ja-JP" altLang="en-US"/>
              <a:t>問いかけの際は、</a:t>
            </a:r>
            <a:r>
              <a:rPr kumimoji="1" lang="en-US" altLang="ja-JP"/>
              <a:t>PEST</a:t>
            </a:r>
            <a:r>
              <a:rPr kumimoji="1" lang="ja-JP" altLang="en-US"/>
              <a:t>フレームワーク（</a:t>
            </a:r>
            <a:r>
              <a:rPr lang="ja-JP" altLang="en-US" b="0" i="0">
                <a:solidFill>
                  <a:srgbClr val="191928"/>
                </a:solidFill>
                <a:effectLst/>
                <a:latin typeface="Zen Kaku Gothic Antique"/>
              </a:rPr>
              <a:t>「政治：</a:t>
            </a:r>
            <a:r>
              <a:rPr lang="en-US" altLang="ja-JP" b="0" i="0">
                <a:solidFill>
                  <a:srgbClr val="191928"/>
                </a:solidFill>
                <a:effectLst/>
                <a:latin typeface="Zen Kaku Gothic Antique"/>
              </a:rPr>
              <a:t>Politics</a:t>
            </a:r>
            <a:r>
              <a:rPr lang="ja-JP" altLang="en-US" b="0" i="0">
                <a:solidFill>
                  <a:srgbClr val="191928"/>
                </a:solidFill>
                <a:effectLst/>
                <a:latin typeface="Zen Kaku Gothic Antique"/>
              </a:rPr>
              <a:t>」「経済：</a:t>
            </a:r>
            <a:r>
              <a:rPr lang="en-US" altLang="ja-JP" b="0" i="0">
                <a:solidFill>
                  <a:srgbClr val="191928"/>
                </a:solidFill>
                <a:effectLst/>
                <a:latin typeface="Zen Kaku Gothic Antique"/>
              </a:rPr>
              <a:t>Economy</a:t>
            </a:r>
            <a:r>
              <a:rPr lang="ja-JP" altLang="en-US" b="0" i="0">
                <a:solidFill>
                  <a:srgbClr val="191928"/>
                </a:solidFill>
                <a:effectLst/>
                <a:latin typeface="Zen Kaku Gothic Antique"/>
              </a:rPr>
              <a:t>」「社会：</a:t>
            </a:r>
            <a:r>
              <a:rPr lang="en-US" altLang="ja-JP" b="0" i="0">
                <a:solidFill>
                  <a:srgbClr val="191928"/>
                </a:solidFill>
                <a:effectLst/>
                <a:latin typeface="Zen Kaku Gothic Antique"/>
              </a:rPr>
              <a:t>Society</a:t>
            </a:r>
            <a:r>
              <a:rPr lang="ja-JP" altLang="en-US" b="0" i="0">
                <a:solidFill>
                  <a:srgbClr val="191928"/>
                </a:solidFill>
                <a:effectLst/>
                <a:latin typeface="Zen Kaku Gothic Antique"/>
              </a:rPr>
              <a:t>」「技術：</a:t>
            </a:r>
            <a:r>
              <a:rPr lang="en-US" altLang="ja-JP" b="0" i="0">
                <a:solidFill>
                  <a:srgbClr val="191928"/>
                </a:solidFill>
                <a:effectLst/>
                <a:latin typeface="Zen Kaku Gothic Antique"/>
              </a:rPr>
              <a:t>Technology</a:t>
            </a:r>
            <a:r>
              <a:rPr lang="ja-JP" altLang="en-US" b="0" i="0">
                <a:solidFill>
                  <a:srgbClr val="191928"/>
                </a:solidFill>
                <a:effectLst/>
                <a:latin typeface="Zen Kaku Gothic Antique"/>
              </a:rPr>
              <a:t>」）など、未来社会を複数の視点から見ることを意識しましょう。</a:t>
            </a:r>
            <a:endParaRPr lang="en-US" altLang="ja-JP" b="0" i="0">
              <a:solidFill>
                <a:srgbClr val="191928"/>
              </a:solidFill>
              <a:effectLst/>
              <a:latin typeface="Zen Kaku Gothic Antique"/>
            </a:endParaRPr>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22</a:t>
            </a:fld>
            <a:endParaRPr kumimoji="1" lang="ja-JP" altLang="en-US"/>
          </a:p>
        </p:txBody>
      </p:sp>
    </p:spTree>
    <p:extLst>
      <p:ext uri="{BB962C8B-B14F-4D97-AF65-F5344CB8AC3E}">
        <p14:creationId xmlns:p14="http://schemas.microsoft.com/office/powerpoint/2010/main" val="15033919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a:t>
            </a:r>
            <a:r>
              <a:rPr kumimoji="1" lang="ja-JP" altLang="en-US"/>
              <a:t>目安時間：</a:t>
            </a:r>
            <a:r>
              <a:rPr kumimoji="1" lang="en-US" altLang="ja-JP"/>
              <a:t>25</a:t>
            </a:r>
            <a:r>
              <a:rPr kumimoji="1" lang="ja-JP" altLang="en-US"/>
              <a:t>分程度</a:t>
            </a:r>
            <a:endParaRPr kumimoji="1" lang="en-US" altLang="ja-JP"/>
          </a:p>
          <a:p>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〇問いかけの視点</a:t>
            </a:r>
            <a:endParaRPr kumimoji="1" lang="en-US" altLang="ja-JP"/>
          </a:p>
          <a:p>
            <a:r>
              <a:rPr kumimoji="1" lang="ja-JP" altLang="en-US"/>
              <a:t>ここでは、参加者のみなさんが暮らす地域がどうなっているかがテーマです。</a:t>
            </a:r>
            <a:endParaRPr kumimoji="1" lang="en-US" altLang="ja-JP"/>
          </a:p>
          <a:p>
            <a:r>
              <a:rPr kumimoji="1" lang="ja-JP" altLang="en-US"/>
              <a:t>・「あなたの家から見える風景はどうなっていますか？」</a:t>
            </a:r>
            <a:endParaRPr kumimoji="1" lang="en-US" altLang="ja-JP"/>
          </a:p>
          <a:p>
            <a:r>
              <a:rPr kumimoji="1" lang="ja-JP" altLang="en-US"/>
              <a:t>・「地区の人々はどんな暮らしをしていますか？」</a:t>
            </a:r>
            <a:endParaRPr kumimoji="1" lang="en-US" altLang="ja-JP"/>
          </a:p>
          <a:p>
            <a:r>
              <a:rPr kumimoji="1" lang="ja-JP" altLang="en-US"/>
              <a:t>など、想像しやすい身近な問いかけから始めるのもよいでしょう。</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23</a:t>
            </a:fld>
            <a:endParaRPr kumimoji="1" lang="ja-JP" altLang="en-US"/>
          </a:p>
        </p:txBody>
      </p:sp>
    </p:spTree>
    <p:extLst>
      <p:ext uri="{BB962C8B-B14F-4D97-AF65-F5344CB8AC3E}">
        <p14:creationId xmlns:p14="http://schemas.microsoft.com/office/powerpoint/2010/main" val="14962441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en-US" altLang="ja-JP"/>
              <a:t>※</a:t>
            </a:r>
            <a:r>
              <a:rPr kumimoji="1" lang="ja-JP" altLang="en-US"/>
              <a:t>共有が終了するまでの目安経過時間は</a:t>
            </a:r>
            <a:r>
              <a:rPr kumimoji="1" lang="en-US" altLang="ja-JP"/>
              <a:t>105</a:t>
            </a:r>
            <a:r>
              <a:rPr kumimoji="1" lang="ja-JP" altLang="en-US"/>
              <a:t>分（</a:t>
            </a:r>
            <a:r>
              <a:rPr kumimoji="1" lang="en-US" altLang="ja-JP"/>
              <a:t>1</a:t>
            </a:r>
            <a:r>
              <a:rPr kumimoji="1" lang="ja-JP" altLang="en-US"/>
              <a:t>時間</a:t>
            </a:r>
            <a:r>
              <a:rPr kumimoji="1" lang="en-US" altLang="ja-JP"/>
              <a:t>45</a:t>
            </a:r>
            <a:r>
              <a:rPr kumimoji="1" lang="ja-JP" altLang="en-US"/>
              <a:t>分）です。</a:t>
            </a:r>
            <a:endParaRPr kumimoji="1" lang="en-US" altLang="ja-JP"/>
          </a:p>
          <a:p>
            <a:r>
              <a:rPr kumimoji="1" lang="ja-JP" altLang="en-US"/>
              <a:t>参加者の様子をみつつ、休憩をとってもよいでしょう。</a:t>
            </a:r>
          </a:p>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24</a:t>
            </a:fld>
            <a:endParaRPr kumimoji="1" lang="ja-JP" altLang="en-US"/>
          </a:p>
        </p:txBody>
      </p:sp>
    </p:spTree>
    <p:extLst>
      <p:ext uri="{BB962C8B-B14F-4D97-AF65-F5344CB8AC3E}">
        <p14:creationId xmlns:p14="http://schemas.microsoft.com/office/powerpoint/2010/main" val="650185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■主催者の方向けメモ</a:t>
            </a:r>
            <a:endParaRPr kumimoji="1" lang="en-US" altLang="ja-JP" b="1"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目安時間：</a:t>
            </a:r>
            <a:r>
              <a:rPr kumimoji="1" lang="en-US" altLang="ja-JP" dirty="0"/>
              <a:t>30</a:t>
            </a:r>
            <a:r>
              <a:rPr kumimoji="1" lang="ja-JP" altLang="en-US" dirty="0"/>
              <a:t>分程度（良いところ・悪いところの選択で</a:t>
            </a:r>
            <a:r>
              <a:rPr kumimoji="1" lang="en-US" altLang="ja-JP" dirty="0"/>
              <a:t>10</a:t>
            </a:r>
            <a:r>
              <a:rPr kumimoji="1" lang="ja-JP" altLang="en-US" dirty="0"/>
              <a:t>分、アドバイスを考える部分で</a:t>
            </a:r>
            <a:r>
              <a:rPr kumimoji="1" lang="en-US" altLang="ja-JP" dirty="0"/>
              <a:t>20</a:t>
            </a:r>
            <a:r>
              <a:rPr kumimoji="1" lang="ja-JP" altLang="en-US" dirty="0"/>
              <a:t>分程度が目安です）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「はじめてのフューチャー・デザイン」</a:t>
            </a:r>
            <a:r>
              <a:rPr kumimoji="1" lang="ja-JP" altLang="en-US"/>
              <a:t>ポータルサイトにて、メッセージ記入用</a:t>
            </a:r>
            <a:r>
              <a:rPr kumimoji="1" lang="ja-JP" altLang="en-US" dirty="0"/>
              <a:t>のシートがダウンロードできます。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こちらもぜひご活用ください。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25</a:t>
            </a:fld>
            <a:endParaRPr kumimoji="1" lang="ja-JP" altLang="en-US"/>
          </a:p>
        </p:txBody>
      </p:sp>
    </p:spTree>
    <p:extLst>
      <p:ext uri="{BB962C8B-B14F-4D97-AF65-F5344CB8AC3E}">
        <p14:creationId xmlns:p14="http://schemas.microsoft.com/office/powerpoint/2010/main" val="36550073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ja-JP" altLang="en-US"/>
              <a:t>フューチャー・デザインの体験を次につなげるためにも、振り返りを行うことは重要です。</a:t>
            </a:r>
            <a:endParaRPr kumimoji="1" lang="en-US" altLang="ja-JP"/>
          </a:p>
          <a:p>
            <a:r>
              <a:rPr kumimoji="1" lang="ja-JP" altLang="en-US"/>
              <a:t>時間が少ない場合でも、参加者一人ひとりから一言感想をもらうなど、可能な形で実施しましょう。</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31</a:t>
            </a:fld>
            <a:endParaRPr kumimoji="1" lang="ja-JP" altLang="en-US"/>
          </a:p>
        </p:txBody>
      </p:sp>
    </p:spTree>
    <p:extLst>
      <p:ext uri="{BB962C8B-B14F-4D97-AF65-F5344CB8AC3E}">
        <p14:creationId xmlns:p14="http://schemas.microsoft.com/office/powerpoint/2010/main" val="279176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33</a:t>
            </a:fld>
            <a:endParaRPr kumimoji="1" lang="ja-JP" altLang="en-US"/>
          </a:p>
        </p:txBody>
      </p:sp>
    </p:spTree>
    <p:extLst>
      <p:ext uri="{BB962C8B-B14F-4D97-AF65-F5344CB8AC3E}">
        <p14:creationId xmlns:p14="http://schemas.microsoft.com/office/powerpoint/2010/main" val="33126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■主催者の方向けメモ</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模造紙のサイズは、四六判（横</a:t>
            </a:r>
            <a:r>
              <a:rPr lang="en-US" altLang="ja-JP" b="0" i="0" dirty="0">
                <a:solidFill>
                  <a:srgbClr val="30201A"/>
                </a:solidFill>
                <a:effectLst/>
                <a:latin typeface="YakuHanJP"/>
              </a:rPr>
              <a:t>788mm × </a:t>
            </a:r>
            <a:r>
              <a:rPr lang="ja-JP" altLang="en-US" b="0" i="0" dirty="0">
                <a:solidFill>
                  <a:srgbClr val="30201A"/>
                </a:solidFill>
                <a:effectLst/>
                <a:latin typeface="YakuHanJP"/>
              </a:rPr>
              <a:t>縦</a:t>
            </a:r>
            <a:r>
              <a:rPr lang="en-US" altLang="ja-JP" b="0" i="0" dirty="0">
                <a:solidFill>
                  <a:srgbClr val="30201A"/>
                </a:solidFill>
                <a:effectLst/>
                <a:latin typeface="YakuHanJP"/>
              </a:rPr>
              <a:t>1091mm</a:t>
            </a:r>
            <a:r>
              <a:rPr lang="ja-JP" altLang="en-US" b="0" i="0" dirty="0">
                <a:solidFill>
                  <a:srgbClr val="30201A"/>
                </a:solidFill>
                <a:effectLst/>
                <a:latin typeface="YakuHanJP"/>
              </a:rPr>
              <a:t>）が取り回ししやすいでしょう。</a:t>
            </a:r>
            <a:r>
              <a:rPr lang="en-US" altLang="ja-JP" b="0" i="0" dirty="0">
                <a:solidFill>
                  <a:srgbClr val="30201A"/>
                </a:solidFill>
                <a:effectLst/>
                <a:latin typeface="YakuHanJP"/>
              </a:rPr>
              <a:t>100</a:t>
            </a:r>
            <a:r>
              <a:rPr lang="ja-JP" altLang="en-US" b="0" i="0" dirty="0">
                <a:solidFill>
                  <a:srgbClr val="30201A"/>
                </a:solidFill>
                <a:effectLst/>
                <a:latin typeface="YakuHanJP"/>
              </a:rPr>
              <a:t>円ショップなどでも手に入ります。</a:t>
            </a:r>
            <a:endParaRPr lang="en-US" altLang="ja-JP" b="0" i="0" dirty="0">
              <a:solidFill>
                <a:srgbClr val="30201A"/>
              </a:solidFill>
              <a:effectLst/>
              <a:latin typeface="YakuHan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30201A"/>
                </a:solidFill>
                <a:effectLst/>
                <a:latin typeface="YakuHanJP"/>
              </a:rPr>
              <a:t>模造紙がない場合、</a:t>
            </a:r>
            <a:r>
              <a:rPr lang="en-US" altLang="ja-JP" b="0" i="0" dirty="0">
                <a:solidFill>
                  <a:srgbClr val="30201A"/>
                </a:solidFill>
                <a:effectLst/>
                <a:latin typeface="YakuHanJP"/>
              </a:rPr>
              <a:t>A3</a:t>
            </a:r>
            <a:r>
              <a:rPr lang="ja-JP" altLang="en-US" b="0" i="0" dirty="0">
                <a:solidFill>
                  <a:srgbClr val="30201A"/>
                </a:solidFill>
                <a:effectLst/>
                <a:latin typeface="YakuHanJP"/>
              </a:rPr>
              <a:t>用紙でも代用可能です。</a:t>
            </a:r>
            <a:endParaRPr lang="en-US" altLang="ja-JP" b="0" i="0" dirty="0">
              <a:solidFill>
                <a:srgbClr val="30201A"/>
              </a:solidFill>
              <a:effectLst/>
              <a:latin typeface="YakuHanJP"/>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dirty="0">
              <a:solidFill>
                <a:srgbClr val="30201A"/>
              </a:solidFill>
              <a:effectLst/>
              <a:latin typeface="YakuHan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30201A"/>
                </a:solidFill>
                <a:effectLst/>
                <a:latin typeface="YakuHanJP"/>
              </a:rPr>
              <a:t>ペンの色は一種類でもよいですが、複数色あるとまとめの際に便利です。</a:t>
            </a:r>
            <a:endParaRPr lang="en-US" altLang="ja-JP" b="0" i="0" dirty="0">
              <a:solidFill>
                <a:srgbClr val="30201A"/>
              </a:solidFill>
              <a:effectLst/>
              <a:latin typeface="YakuHanJP"/>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b="1" i="0" dirty="0">
              <a:solidFill>
                <a:srgbClr val="30201A"/>
              </a:solidFill>
              <a:effectLst/>
              <a:latin typeface="YakuHanJP"/>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2</a:t>
            </a:fld>
            <a:endParaRPr kumimoji="1" lang="ja-JP" altLang="en-US"/>
          </a:p>
        </p:txBody>
      </p:sp>
    </p:spTree>
    <p:extLst>
      <p:ext uri="{BB962C8B-B14F-4D97-AF65-F5344CB8AC3E}">
        <p14:creationId xmlns:p14="http://schemas.microsoft.com/office/powerpoint/2010/main" val="2872259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b="1"/>
              <a:t>■主催者の方向けメモ</a:t>
            </a:r>
            <a:endParaRPr kumimoji="1" lang="en-US" altLang="ja-JP" b="1"/>
          </a:p>
          <a:p>
            <a:endParaRPr kumimoji="1" lang="en-US" altLang="ja-JP" b="0"/>
          </a:p>
          <a:p>
            <a:r>
              <a:rPr kumimoji="1" lang="ja-JP" altLang="en-US" b="0"/>
              <a:t>〇話し方に気を付けましょう</a:t>
            </a:r>
            <a:endParaRPr kumimoji="1" lang="en-US" altLang="ja-JP" b="0"/>
          </a:p>
          <a:p>
            <a:r>
              <a:rPr kumimoji="1" lang="ja-JP" altLang="en-US" b="0"/>
              <a:t>未来人になりきるためには「話し方」が大事です。</a:t>
            </a:r>
            <a:endParaRPr kumimoji="1" lang="en-US" altLang="ja-JP" b="0"/>
          </a:p>
          <a:p>
            <a:r>
              <a:rPr kumimoji="1" lang="ja-JP" altLang="en-US" b="0"/>
              <a:t>実践者へのインタビューでもこの重要性が指摘されています。</a:t>
            </a:r>
            <a:endParaRPr kumimoji="1" lang="en-US" altLang="ja-JP" b="0"/>
          </a:p>
          <a:p>
            <a:r>
              <a:rPr kumimoji="1" lang="ja-JP" altLang="en-US" b="0"/>
              <a:t>まず主催者が模範を示すことで、参加者も徐々に慣れてくるでしょう。</a:t>
            </a:r>
            <a:endParaRPr kumimoji="1" lang="en-US" altLang="ja-JP" b="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3</a:t>
            </a:fld>
            <a:endParaRPr kumimoji="1" lang="ja-JP" altLang="en-US"/>
          </a:p>
        </p:txBody>
      </p:sp>
    </p:spTree>
    <p:extLst>
      <p:ext uri="{BB962C8B-B14F-4D97-AF65-F5344CB8AC3E}">
        <p14:creationId xmlns:p14="http://schemas.microsoft.com/office/powerpoint/2010/main" val="207310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b="1" dirty="0"/>
              <a:t>■主催者の方向けメモ</a:t>
            </a:r>
            <a:endParaRPr kumimoji="1" lang="en-US" altLang="ja-JP" b="1" dirty="0"/>
          </a:p>
          <a:p>
            <a:endParaRPr kumimoji="1" lang="en-US" altLang="ja-JP" b="0" dirty="0"/>
          </a:p>
          <a:p>
            <a:r>
              <a:rPr kumimoji="1" lang="ja-JP" altLang="en-US" dirty="0"/>
              <a:t>ワークショップを実施する際には、このスライドから始めます。</a:t>
            </a:r>
            <a:endParaRPr kumimoji="1" lang="en-US" altLang="ja-JP" dirty="0"/>
          </a:p>
          <a:p>
            <a:r>
              <a:rPr kumimoji="1" lang="ja-JP" altLang="en-US" dirty="0"/>
              <a:t>これより前のスライド（</a:t>
            </a:r>
            <a:r>
              <a:rPr kumimoji="1" lang="en-US" altLang="ja-JP" dirty="0"/>
              <a:t>0</a:t>
            </a:r>
            <a:r>
              <a:rPr kumimoji="1" lang="ja-JP" altLang="en-US" dirty="0"/>
              <a:t>～</a:t>
            </a:r>
            <a:r>
              <a:rPr kumimoji="1" lang="en-US" altLang="ja-JP" dirty="0"/>
              <a:t>3</a:t>
            </a:r>
            <a:r>
              <a:rPr kumimoji="1" lang="ja-JP" altLang="en-US" dirty="0"/>
              <a:t>ページ）は、内容確認後に削除いただいて構いません。</a:t>
            </a:r>
            <a:endParaRPr kumimoji="1" lang="en-US" altLang="ja-JP" dirty="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4</a:t>
            </a:fld>
            <a:endParaRPr kumimoji="1" lang="ja-JP" altLang="en-US"/>
          </a:p>
        </p:txBody>
      </p:sp>
    </p:spTree>
    <p:extLst>
      <p:ext uri="{BB962C8B-B14F-4D97-AF65-F5344CB8AC3E}">
        <p14:creationId xmlns:p14="http://schemas.microsoft.com/office/powerpoint/2010/main" val="13839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■主催者の方向けメモ</a:t>
            </a:r>
            <a:endParaRPr kumimoji="1" lang="en-US" altLang="ja-JP" b="1" dirty="0"/>
          </a:p>
          <a:p>
            <a:endParaRPr kumimoji="1" lang="en-US" altLang="ja-JP" dirty="0"/>
          </a:p>
          <a:p>
            <a:r>
              <a:rPr kumimoji="1" lang="ja-JP" altLang="en-US" dirty="0"/>
              <a:t>今回のワークショップ開催趣旨を簡単にお話ください。</a:t>
            </a:r>
            <a:endParaRPr kumimoji="1" lang="en-US" altLang="ja-JP" dirty="0"/>
          </a:p>
          <a:p>
            <a:endParaRPr kumimoji="1" lang="en-US" altLang="ja-JP" dirty="0"/>
          </a:p>
          <a:p>
            <a:r>
              <a:rPr kumimoji="1" lang="ja-JP" altLang="en-US" dirty="0"/>
              <a:t>例えば、以下のような項目が想定されます。</a:t>
            </a:r>
            <a:endParaRPr kumimoji="1" lang="en-US" altLang="ja-JP" dirty="0"/>
          </a:p>
          <a:p>
            <a:r>
              <a:rPr kumimoji="1" lang="ja-JP" altLang="en-US" dirty="0"/>
              <a:t>・開催趣旨（なぜ</a:t>
            </a:r>
            <a:r>
              <a:rPr kumimoji="1" lang="en-US" altLang="ja-JP" dirty="0"/>
              <a:t>FD</a:t>
            </a:r>
            <a:r>
              <a:rPr kumimoji="1" lang="ja-JP" altLang="en-US" dirty="0"/>
              <a:t>を試しにやってみるのか、等）</a:t>
            </a:r>
            <a:endParaRPr kumimoji="1" lang="en-US" altLang="ja-JP" dirty="0"/>
          </a:p>
          <a:p>
            <a:r>
              <a:rPr kumimoji="1" lang="ja-JP" altLang="en-US" dirty="0"/>
              <a:t>・今日のゴール（なにを達成・確認できればよいか、等）</a:t>
            </a:r>
            <a:endParaRPr kumimoji="1" lang="en-US" altLang="ja-JP" dirty="0"/>
          </a:p>
          <a:p>
            <a:r>
              <a:rPr kumimoji="1" lang="ja-JP" altLang="en-US" dirty="0"/>
              <a:t>・今後の進め方・展望（今日のワークショップ後にどのような動きを検討しているか、等）</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7</a:t>
            </a:fld>
            <a:endParaRPr kumimoji="1" lang="ja-JP" altLang="en-US"/>
          </a:p>
        </p:txBody>
      </p:sp>
    </p:spTree>
    <p:extLst>
      <p:ext uri="{BB962C8B-B14F-4D97-AF65-F5344CB8AC3E}">
        <p14:creationId xmlns:p14="http://schemas.microsoft.com/office/powerpoint/2010/main" val="2395731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■主催者の方向けメモ</a:t>
            </a:r>
            <a:endParaRPr kumimoji="1" lang="en-US" altLang="ja-JP" b="1" dirty="0"/>
          </a:p>
          <a:p>
            <a:endParaRPr kumimoji="1" lang="en-US" altLang="ja-JP" dirty="0"/>
          </a:p>
          <a:p>
            <a:r>
              <a:rPr kumimoji="1" lang="ja-JP" altLang="en-US" dirty="0"/>
              <a:t>フューチャー・デザインの説明です。</a:t>
            </a:r>
            <a:endParaRPr kumimoji="1" lang="en-US" altLang="ja-JP" dirty="0"/>
          </a:p>
          <a:p>
            <a:r>
              <a:rPr kumimoji="1" lang="ja-JP" altLang="en-US" dirty="0"/>
              <a:t>そのまま読み上げていただく形でも構いません。</a:t>
            </a:r>
            <a:endParaRPr kumimoji="1" lang="en-US" altLang="ja-JP" dirty="0"/>
          </a:p>
          <a:p>
            <a:endParaRPr kumimoji="1" lang="en-US" altLang="ja-JP" dirty="0"/>
          </a:p>
          <a:p>
            <a:r>
              <a:rPr kumimoji="1" lang="ja-JP" altLang="en-US" dirty="0"/>
              <a:t>以下、用語の説明です。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dirty="0">
                <a:effectLst/>
                <a:ea typeface="游ゴシック" panose="020B0400000000000000" pitchFamily="50" charset="-128"/>
              </a:rPr>
              <a:t>「将来失敗」：世代を超えて起こる失敗のこと。</a:t>
            </a:r>
            <a:endParaRPr kumimoji="1" lang="ja-JP" altLang="en-US" dirty="0"/>
          </a:p>
          <a:p>
            <a:pPr marL="0" marR="0">
              <a:spcBef>
                <a:spcPts val="0"/>
              </a:spcBef>
              <a:spcAft>
                <a:spcPts val="0"/>
              </a:spcAft>
            </a:pPr>
            <a:r>
              <a:rPr lang="ja-JP" altLang="ja-JP" sz="1800" dirty="0">
                <a:effectLst/>
                <a:ea typeface="游ゴシック" panose="020B0400000000000000" pitchFamily="50" charset="-128"/>
              </a:rPr>
              <a:t>「仮想将来世代</a:t>
            </a:r>
            <a:r>
              <a:rPr lang="ja-JP" altLang="ja-JP" sz="1800" dirty="0">
                <a:effectLst/>
                <a:ea typeface="Yu Gothic" panose="020B0400000000000000" pitchFamily="50" charset="-128"/>
              </a:rPr>
              <a:t>」：</a:t>
            </a:r>
            <a:r>
              <a:rPr lang="ja-JP" altLang="ja-JP" sz="1800" dirty="0">
                <a:effectLst/>
                <a:ea typeface="游ゴシック" panose="020B0400000000000000" pitchFamily="50" charset="-128"/>
              </a:rPr>
              <a:t>将来世代に「なりきる」人々の集団。フューチャー・デザイン・ワークショップでは、仮想将来世代グループは将来から今を考え、討議する。</a:t>
            </a:r>
          </a:p>
          <a:p>
            <a:pPr marL="0" marR="0">
              <a:spcBef>
                <a:spcPts val="0"/>
              </a:spcBef>
              <a:spcAft>
                <a:spcPts val="0"/>
              </a:spcAft>
            </a:pPr>
            <a:r>
              <a:rPr lang="ja-JP" altLang="ja-JP" sz="1800" dirty="0">
                <a:effectLst/>
                <a:ea typeface="游ゴシック" panose="020B0400000000000000" pitchFamily="50" charset="-128"/>
              </a:rPr>
              <a:t>「将来可能性」：私たちが持つ「目先の利益を差し置いてでも、将来世代のしあわせをめざすことでしあわせを感じる」性質。</a:t>
            </a:r>
          </a:p>
          <a:p>
            <a:pPr marL="0" marR="0">
              <a:spcBef>
                <a:spcPts val="0"/>
              </a:spcBef>
              <a:spcAft>
                <a:spcPts val="0"/>
              </a:spcAft>
            </a:pPr>
            <a:r>
              <a:rPr lang="ja-JP" altLang="ja-JP" sz="1800" dirty="0">
                <a:effectLst/>
                <a:ea typeface="游ゴシック" panose="020B0400000000000000" pitchFamily="50" charset="-128"/>
              </a:rPr>
              <a:t>「パスト・デザイン」：「今」から「過去」にアドバイスする</a:t>
            </a:r>
            <a:r>
              <a:rPr lang="ja-JP" altLang="en-US" sz="1800" dirty="0">
                <a:effectLst/>
                <a:ea typeface="游ゴシック" panose="020B0400000000000000" pitchFamily="50" charset="-128"/>
              </a:rPr>
              <a:t>こと</a:t>
            </a:r>
            <a:r>
              <a:rPr lang="ja-JP" altLang="ja-JP" sz="1800" dirty="0">
                <a:effectLst/>
                <a:ea typeface="游ゴシック" panose="020B0400000000000000" pitchFamily="50" charset="-128"/>
              </a:rPr>
              <a:t>。</a:t>
            </a:r>
          </a:p>
          <a:p>
            <a:endParaRPr kumimoji="1" lang="ja-JP" altLang="en-US" dirty="0"/>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8</a:t>
            </a:fld>
            <a:endParaRPr kumimoji="1" lang="ja-JP" altLang="en-US"/>
          </a:p>
        </p:txBody>
      </p:sp>
    </p:spTree>
    <p:extLst>
      <p:ext uri="{BB962C8B-B14F-4D97-AF65-F5344CB8AC3E}">
        <p14:creationId xmlns:p14="http://schemas.microsoft.com/office/powerpoint/2010/main" val="4169075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ja-JP" altLang="en-US"/>
              <a:t>この後の過去を振り返るワークの導入でもあります。</a:t>
            </a:r>
            <a:endParaRPr kumimoji="1" lang="en-US" altLang="ja-JP"/>
          </a:p>
          <a:p>
            <a:r>
              <a:rPr kumimoji="1" lang="ja-JP" altLang="en-US"/>
              <a:t>アイスブレイクですので、あまり考え込んで時間を使いすぎないように注意しましょう。</a:t>
            </a:r>
            <a:endParaRPr kumimoji="1" lang="en-US" altLang="ja-JP"/>
          </a:p>
          <a:p>
            <a:endParaRPr kumimoji="1" lang="en-US" altLang="ja-JP"/>
          </a:p>
          <a:p>
            <a:r>
              <a:rPr kumimoji="1" lang="en-US" altLang="ja-JP"/>
              <a:t>※</a:t>
            </a:r>
            <a:r>
              <a:rPr kumimoji="1" lang="ja-JP" altLang="en-US"/>
              <a:t>目安時間：</a:t>
            </a:r>
            <a:r>
              <a:rPr kumimoji="1" lang="en-US" altLang="ja-JP"/>
              <a:t>7-8</a:t>
            </a:r>
            <a:r>
              <a:rPr kumimoji="1" lang="ja-JP" altLang="en-US"/>
              <a:t>分程度</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9</a:t>
            </a:fld>
            <a:endParaRPr kumimoji="1" lang="ja-JP" altLang="en-US"/>
          </a:p>
        </p:txBody>
      </p:sp>
    </p:spTree>
    <p:extLst>
      <p:ext uri="{BB962C8B-B14F-4D97-AF65-F5344CB8AC3E}">
        <p14:creationId xmlns:p14="http://schemas.microsoft.com/office/powerpoint/2010/main" val="3822479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a:t>■主催者の方向けメモ</a:t>
            </a:r>
            <a:endParaRPr kumimoji="1" lang="en-US" altLang="ja-JP" b="1"/>
          </a:p>
          <a:p>
            <a:endParaRPr kumimoji="1" lang="en-US" altLang="ja-JP"/>
          </a:p>
          <a:p>
            <a:r>
              <a:rPr kumimoji="1" lang="en-US" altLang="ja-JP"/>
              <a:t>※</a:t>
            </a:r>
            <a:r>
              <a:rPr kumimoji="1" lang="ja-JP" altLang="en-US"/>
              <a:t>ここまでの目安経過時間は</a:t>
            </a:r>
            <a:r>
              <a:rPr kumimoji="1" lang="en-US" altLang="ja-JP"/>
              <a:t>20</a:t>
            </a:r>
            <a:r>
              <a:rPr kumimoji="1" lang="ja-JP" altLang="en-US"/>
              <a:t>分です。</a:t>
            </a:r>
          </a:p>
        </p:txBody>
      </p:sp>
      <p:sp>
        <p:nvSpPr>
          <p:cNvPr id="4" name="スライド番号プレースホルダー 3"/>
          <p:cNvSpPr>
            <a:spLocks noGrp="1"/>
          </p:cNvSpPr>
          <p:nvPr>
            <p:ph type="sldNum" sz="quarter" idx="5"/>
          </p:nvPr>
        </p:nvSpPr>
        <p:spPr/>
        <p:txBody>
          <a:bodyPr/>
          <a:lstStyle/>
          <a:p>
            <a:fld id="{86B5A517-410E-4940-B550-254C4A79CB1C}" type="slidenum">
              <a:rPr kumimoji="1" lang="ja-JP" altLang="en-US" smtClean="0"/>
              <a:t>11</a:t>
            </a:fld>
            <a:endParaRPr kumimoji="1" lang="ja-JP" altLang="en-US"/>
          </a:p>
        </p:txBody>
      </p:sp>
    </p:spTree>
    <p:extLst>
      <p:ext uri="{BB962C8B-B14F-4D97-AF65-F5344CB8AC3E}">
        <p14:creationId xmlns:p14="http://schemas.microsoft.com/office/powerpoint/2010/main" val="3294123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B315CCF7-BDB1-115C-50E9-AEA35F10E8CD}"/>
              </a:ext>
            </a:extLst>
          </p:cNvPr>
          <p:cNvSpPr/>
          <p:nvPr userDrawn="1"/>
        </p:nvSpPr>
        <p:spPr>
          <a:xfrm>
            <a:off x="1143000" y="3249000"/>
            <a:ext cx="6858000" cy="180000"/>
          </a:xfrm>
          <a:prstGeom prst="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239914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3/19/2025</a:t>
            </a:fld>
            <a:endParaRPr 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1F33-19CE-4414-9E55-507478994FA3}" type="slidenum">
              <a:rPr lang="ja-JP" altLang="en-US" smtClean="0"/>
              <a:pPr/>
              <a:t>‹#›</a:t>
            </a:fld>
            <a:endParaRPr lang="ja-JP" altLang="en-US"/>
          </a:p>
        </p:txBody>
      </p:sp>
    </p:spTree>
    <p:extLst>
      <p:ext uri="{BB962C8B-B14F-4D97-AF65-F5344CB8AC3E}">
        <p14:creationId xmlns:p14="http://schemas.microsoft.com/office/powerpoint/2010/main" val="212012061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lang="ja-JP" altLang="en-US" smtClean="0"/>
              <a:pPr/>
              <a:t>‹#›</a:t>
            </a:fld>
            <a:endParaRPr lang="ja-JP" altLang="en-US"/>
          </a:p>
        </p:txBody>
      </p:sp>
    </p:spTree>
    <p:extLst>
      <p:ext uri="{BB962C8B-B14F-4D97-AF65-F5344CB8AC3E}">
        <p14:creationId xmlns:p14="http://schemas.microsoft.com/office/powerpoint/2010/main" val="347466683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lang="ja-JP" altLang="en-US" smtClean="0"/>
              <a:pPr/>
              <a:t>‹#›</a:t>
            </a:fld>
            <a:endParaRPr lang="ja-JP" altLang="en-US"/>
          </a:p>
        </p:txBody>
      </p:sp>
    </p:spTree>
    <p:extLst>
      <p:ext uri="{BB962C8B-B14F-4D97-AF65-F5344CB8AC3E}">
        <p14:creationId xmlns:p14="http://schemas.microsoft.com/office/powerpoint/2010/main" val="169741781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7B6267E0-D3F8-13F4-CAE2-D10F76DE5D16}"/>
              </a:ext>
            </a:extLst>
          </p:cNvPr>
          <p:cNvSpPr>
            <a:spLocks noGrp="1"/>
          </p:cNvSpPr>
          <p:nvPr>
            <p:ph type="title"/>
          </p:nvPr>
        </p:nvSpPr>
        <p:spPr>
          <a:xfrm>
            <a:off x="289412" y="3198436"/>
            <a:ext cx="7886700" cy="840463"/>
          </a:xfrm>
        </p:spPr>
        <p:txBody>
          <a:bodyPr anchor="ctr" anchorCtr="0">
            <a:normAutofit/>
          </a:bodyPr>
          <a:lstStyle>
            <a:lvl1pPr>
              <a:defRPr sz="3000" b="1"/>
            </a:lvl1pPr>
          </a:lstStyle>
          <a:p>
            <a:r>
              <a:rPr kumimoji="1" lang="ja-JP" altLang="en-US"/>
              <a:t>マスター タイトルの書式設定</a:t>
            </a:r>
          </a:p>
        </p:txBody>
      </p:sp>
    </p:spTree>
    <p:extLst>
      <p:ext uri="{BB962C8B-B14F-4D97-AF65-F5344CB8AC3E}">
        <p14:creationId xmlns:p14="http://schemas.microsoft.com/office/powerpoint/2010/main" val="626306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AF740EC-5375-37E9-7F3A-E683C6BACF77}"/>
              </a:ext>
            </a:extLst>
          </p:cNvPr>
          <p:cNvSpPr>
            <a:spLocks noGrp="1"/>
          </p:cNvSpPr>
          <p:nvPr>
            <p:ph idx="1"/>
          </p:nvPr>
        </p:nvSpPr>
        <p:spPr>
          <a:xfrm>
            <a:off x="441000" y="1439931"/>
            <a:ext cx="8262000" cy="4737032"/>
          </a:xfrm>
          <a:ln>
            <a:solidFill>
              <a:schemeClr val="accent5"/>
            </a:solidFill>
          </a:ln>
        </p:spPr>
        <p:txBody>
          <a:bodyPr lIns="288000" tIns="360000" rIns="28800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FE96A5E6-28EA-E8DA-10EF-B55C7A873E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C1833F-B618-E2BB-CD32-2CA0579FF724}"/>
              </a:ext>
            </a:extLst>
          </p:cNvPr>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2" name="タイトル 1">
            <a:extLst>
              <a:ext uri="{FF2B5EF4-FFF2-40B4-BE49-F238E27FC236}">
                <a16:creationId xmlns:a16="http://schemas.microsoft.com/office/drawing/2014/main" id="{23D997CF-2581-8D7C-81D4-17BEC848FAA4}"/>
              </a:ext>
            </a:extLst>
          </p:cNvPr>
          <p:cNvSpPr>
            <a:spLocks noGrp="1"/>
          </p:cNvSpPr>
          <p:nvPr>
            <p:ph type="title"/>
          </p:nvPr>
        </p:nvSpPr>
        <p:spPr>
          <a:xfrm>
            <a:off x="1033407" y="527368"/>
            <a:ext cx="7628645" cy="711835"/>
          </a:xfrm>
        </p:spPr>
        <p:txBody>
          <a:bodyPr/>
          <a:lstStyle>
            <a:lvl1pPr>
              <a:defRPr b="1">
                <a:solidFill>
                  <a:schemeClr val="accent5"/>
                </a:solidFill>
              </a:defRPr>
            </a:lvl1pPr>
          </a:lstStyle>
          <a:p>
            <a:r>
              <a:rPr kumimoji="1" lang="ja-JP" altLang="en-US"/>
              <a:t>マスター タイトルの書式設定</a:t>
            </a:r>
          </a:p>
        </p:txBody>
      </p:sp>
      <p:sp>
        <p:nvSpPr>
          <p:cNvPr id="8" name="正方形/長方形 7">
            <a:extLst>
              <a:ext uri="{FF2B5EF4-FFF2-40B4-BE49-F238E27FC236}">
                <a16:creationId xmlns:a16="http://schemas.microsoft.com/office/drawing/2014/main" id="{36F3D42B-7D33-5EE7-745E-B632247E9878}"/>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Freeform 5">
            <a:extLst>
              <a:ext uri="{FF2B5EF4-FFF2-40B4-BE49-F238E27FC236}">
                <a16:creationId xmlns:a16="http://schemas.microsoft.com/office/drawing/2014/main" id="{D7DC70E9-1651-0A71-D767-D43E6C77FD0C}"/>
              </a:ext>
            </a:extLst>
          </p:cNvPr>
          <p:cNvSpPr>
            <a:spLocks noEditPoints="1"/>
          </p:cNvSpPr>
          <p:nvPr userDrawn="1"/>
        </p:nvSpPr>
        <p:spPr bwMode="auto">
          <a:xfrm rot="1800000">
            <a:off x="430169" y="242863"/>
            <a:ext cx="535761" cy="1064040"/>
          </a:xfrm>
          <a:custGeom>
            <a:avLst/>
            <a:gdLst>
              <a:gd name="T0" fmla="*/ 1113 w 1204"/>
              <a:gd name="T1" fmla="*/ 930 h 1792"/>
              <a:gd name="T2" fmla="*/ 1022 w 1204"/>
              <a:gd name="T3" fmla="*/ 902 h 1792"/>
              <a:gd name="T4" fmla="*/ 1005 w 1204"/>
              <a:gd name="T5" fmla="*/ 821 h 1792"/>
              <a:gd name="T6" fmla="*/ 890 w 1204"/>
              <a:gd name="T7" fmla="*/ 716 h 1792"/>
              <a:gd name="T8" fmla="*/ 756 w 1204"/>
              <a:gd name="T9" fmla="*/ 718 h 1792"/>
              <a:gd name="T10" fmla="*/ 606 w 1204"/>
              <a:gd name="T11" fmla="*/ 588 h 1792"/>
              <a:gd name="T12" fmla="*/ 566 w 1204"/>
              <a:gd name="T13" fmla="*/ 586 h 1792"/>
              <a:gd name="T14" fmla="*/ 430 w 1204"/>
              <a:gd name="T15" fmla="*/ 157 h 1792"/>
              <a:gd name="T16" fmla="*/ 234 w 1204"/>
              <a:gd name="T17" fmla="*/ 7 h 1792"/>
              <a:gd name="T18" fmla="*/ 118 w 1204"/>
              <a:gd name="T19" fmla="*/ 1034 h 1792"/>
              <a:gd name="T20" fmla="*/ 99 w 1204"/>
              <a:gd name="T21" fmla="*/ 1060 h 1792"/>
              <a:gd name="T22" fmla="*/ 152 w 1204"/>
              <a:gd name="T23" fmla="*/ 1684 h 1792"/>
              <a:gd name="T24" fmla="*/ 537 w 1204"/>
              <a:gd name="T25" fmla="*/ 1788 h 1792"/>
              <a:gd name="T26" fmla="*/ 941 w 1204"/>
              <a:gd name="T27" fmla="*/ 1722 h 1792"/>
              <a:gd name="T28" fmla="*/ 1137 w 1204"/>
              <a:gd name="T29" fmla="*/ 1217 h 1792"/>
              <a:gd name="T30" fmla="*/ 1191 w 1204"/>
              <a:gd name="T31" fmla="*/ 1018 h 1792"/>
              <a:gd name="T32" fmla="*/ 1051 w 1204"/>
              <a:gd name="T33" fmla="*/ 992 h 1792"/>
              <a:gd name="T34" fmla="*/ 1113 w 1204"/>
              <a:gd name="T35" fmla="*/ 1044 h 1792"/>
              <a:gd name="T36" fmla="*/ 1013 w 1204"/>
              <a:gd name="T37" fmla="*/ 1274 h 1792"/>
              <a:gd name="T38" fmla="*/ 915 w 1204"/>
              <a:gd name="T39" fmla="*/ 1309 h 1792"/>
              <a:gd name="T40" fmla="*/ 960 w 1204"/>
              <a:gd name="T41" fmla="*/ 1026 h 1792"/>
              <a:gd name="T42" fmla="*/ 825 w 1204"/>
              <a:gd name="T43" fmla="*/ 785 h 1792"/>
              <a:gd name="T44" fmla="*/ 884 w 1204"/>
              <a:gd name="T45" fmla="*/ 804 h 1792"/>
              <a:gd name="T46" fmla="*/ 924 w 1204"/>
              <a:gd name="T47" fmla="*/ 912 h 1792"/>
              <a:gd name="T48" fmla="*/ 713 w 1204"/>
              <a:gd name="T49" fmla="*/ 1232 h 1792"/>
              <a:gd name="T50" fmla="*/ 737 w 1204"/>
              <a:gd name="T51" fmla="*/ 1094 h 1792"/>
              <a:gd name="T52" fmla="*/ 687 w 1204"/>
              <a:gd name="T53" fmla="*/ 997 h 1792"/>
              <a:gd name="T54" fmla="*/ 752 w 1204"/>
              <a:gd name="T55" fmla="*/ 834 h 1792"/>
              <a:gd name="T56" fmla="*/ 487 w 1204"/>
              <a:gd name="T57" fmla="*/ 748 h 1792"/>
              <a:gd name="T58" fmla="*/ 572 w 1204"/>
              <a:gd name="T59" fmla="*/ 670 h 1792"/>
              <a:gd name="T60" fmla="*/ 657 w 1204"/>
              <a:gd name="T61" fmla="*/ 699 h 1792"/>
              <a:gd name="T62" fmla="*/ 670 w 1204"/>
              <a:gd name="T63" fmla="*/ 815 h 1792"/>
              <a:gd name="T64" fmla="*/ 578 w 1204"/>
              <a:gd name="T65" fmla="*/ 956 h 1792"/>
              <a:gd name="T66" fmla="*/ 484 w 1204"/>
              <a:gd name="T67" fmla="*/ 872 h 1792"/>
              <a:gd name="T68" fmla="*/ 487 w 1204"/>
              <a:gd name="T69" fmla="*/ 748 h 1792"/>
              <a:gd name="T70" fmla="*/ 240 w 1204"/>
              <a:gd name="T71" fmla="*/ 90 h 1792"/>
              <a:gd name="T72" fmla="*/ 348 w 1204"/>
              <a:gd name="T73" fmla="*/ 164 h 1792"/>
              <a:gd name="T74" fmla="*/ 399 w 1204"/>
              <a:gd name="T75" fmla="*/ 963 h 1792"/>
              <a:gd name="T76" fmla="*/ 199 w 1204"/>
              <a:gd name="T77" fmla="*/ 1002 h 1792"/>
              <a:gd name="T78" fmla="*/ 1036 w 1204"/>
              <a:gd name="T79" fmla="*/ 1494 h 1792"/>
              <a:gd name="T80" fmla="*/ 706 w 1204"/>
              <a:gd name="T81" fmla="*/ 1660 h 1792"/>
              <a:gd name="T82" fmla="*/ 525 w 1204"/>
              <a:gd name="T83" fmla="*/ 1706 h 1792"/>
              <a:gd name="T84" fmla="*/ 90 w 1204"/>
              <a:gd name="T85" fmla="*/ 1380 h 1792"/>
              <a:gd name="T86" fmla="*/ 156 w 1204"/>
              <a:gd name="T87" fmla="*/ 1120 h 1792"/>
              <a:gd name="T88" fmla="*/ 397 w 1204"/>
              <a:gd name="T89" fmla="*/ 1046 h 1792"/>
              <a:gd name="T90" fmla="*/ 576 w 1204"/>
              <a:gd name="T91" fmla="*/ 1039 h 1792"/>
              <a:gd name="T92" fmla="*/ 582 w 1204"/>
              <a:gd name="T93" fmla="*/ 1039 h 1792"/>
              <a:gd name="T94" fmla="*/ 651 w 1204"/>
              <a:gd name="T95" fmla="*/ 1089 h 1792"/>
              <a:gd name="T96" fmla="*/ 643 w 1204"/>
              <a:gd name="T97" fmla="*/ 1185 h 1792"/>
              <a:gd name="T98" fmla="*/ 568 w 1204"/>
              <a:gd name="T99" fmla="*/ 1220 h 1792"/>
              <a:gd name="T100" fmla="*/ 356 w 1204"/>
              <a:gd name="T101" fmla="*/ 1267 h 1792"/>
              <a:gd name="T102" fmla="*/ 334 w 1204"/>
              <a:gd name="T103" fmla="*/ 1336 h 1792"/>
              <a:gd name="T104" fmla="*/ 330 w 1204"/>
              <a:gd name="T105" fmla="*/ 1506 h 1792"/>
              <a:gd name="T106" fmla="*/ 385 w 1204"/>
              <a:gd name="T107" fmla="*/ 1568 h 1792"/>
              <a:gd name="T108" fmla="*/ 431 w 1204"/>
              <a:gd name="T109" fmla="*/ 1335 h 1792"/>
              <a:gd name="T110" fmla="*/ 629 w 1204"/>
              <a:gd name="T111" fmla="*/ 1290 h 1792"/>
              <a:gd name="T112" fmla="*/ 713 w 1204"/>
              <a:gd name="T113" fmla="*/ 1314 h 1792"/>
              <a:gd name="T114" fmla="*/ 879 w 1204"/>
              <a:gd name="T115" fmla="*/ 1384 h 1792"/>
              <a:gd name="T116" fmla="*/ 1066 w 1204"/>
              <a:gd name="T117" fmla="*/ 1342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04" h="1792">
                <a:moveTo>
                  <a:pt x="1191" y="1018"/>
                </a:moveTo>
                <a:cubicBezTo>
                  <a:pt x="1179" y="979"/>
                  <a:pt x="1151" y="947"/>
                  <a:pt x="1113" y="930"/>
                </a:cubicBezTo>
                <a:cubicBezTo>
                  <a:pt x="1086" y="917"/>
                  <a:pt x="1086" y="917"/>
                  <a:pt x="1086" y="917"/>
                </a:cubicBezTo>
                <a:cubicBezTo>
                  <a:pt x="1066" y="907"/>
                  <a:pt x="1044" y="902"/>
                  <a:pt x="1022" y="902"/>
                </a:cubicBezTo>
                <a:cubicBezTo>
                  <a:pt x="1019" y="902"/>
                  <a:pt x="1016" y="902"/>
                  <a:pt x="1013" y="903"/>
                </a:cubicBezTo>
                <a:cubicBezTo>
                  <a:pt x="1017" y="875"/>
                  <a:pt x="1015" y="847"/>
                  <a:pt x="1005" y="821"/>
                </a:cubicBezTo>
                <a:cubicBezTo>
                  <a:pt x="989" y="779"/>
                  <a:pt x="958" y="746"/>
                  <a:pt x="917" y="728"/>
                </a:cubicBezTo>
                <a:cubicBezTo>
                  <a:pt x="890" y="716"/>
                  <a:pt x="890" y="716"/>
                  <a:pt x="890" y="716"/>
                </a:cubicBezTo>
                <a:cubicBezTo>
                  <a:pt x="869" y="707"/>
                  <a:pt x="847" y="702"/>
                  <a:pt x="825" y="702"/>
                </a:cubicBezTo>
                <a:cubicBezTo>
                  <a:pt x="800" y="702"/>
                  <a:pt x="777" y="708"/>
                  <a:pt x="756" y="718"/>
                </a:cubicBezTo>
                <a:cubicBezTo>
                  <a:pt x="750" y="691"/>
                  <a:pt x="738" y="666"/>
                  <a:pt x="720" y="645"/>
                </a:cubicBezTo>
                <a:cubicBezTo>
                  <a:pt x="691" y="611"/>
                  <a:pt x="651" y="591"/>
                  <a:pt x="606" y="588"/>
                </a:cubicBezTo>
                <a:cubicBezTo>
                  <a:pt x="577" y="587"/>
                  <a:pt x="577" y="587"/>
                  <a:pt x="577" y="587"/>
                </a:cubicBezTo>
                <a:cubicBezTo>
                  <a:pt x="573" y="586"/>
                  <a:pt x="570" y="586"/>
                  <a:pt x="566" y="586"/>
                </a:cubicBezTo>
                <a:cubicBezTo>
                  <a:pt x="531" y="586"/>
                  <a:pt x="498" y="598"/>
                  <a:pt x="471" y="617"/>
                </a:cubicBezTo>
                <a:cubicBezTo>
                  <a:pt x="430" y="157"/>
                  <a:pt x="430" y="157"/>
                  <a:pt x="430" y="157"/>
                </a:cubicBezTo>
                <a:cubicBezTo>
                  <a:pt x="422" y="68"/>
                  <a:pt x="343" y="0"/>
                  <a:pt x="254" y="6"/>
                </a:cubicBezTo>
                <a:cubicBezTo>
                  <a:pt x="234" y="7"/>
                  <a:pt x="234" y="7"/>
                  <a:pt x="234" y="7"/>
                </a:cubicBezTo>
                <a:cubicBezTo>
                  <a:pt x="145" y="13"/>
                  <a:pt x="75" y="91"/>
                  <a:pt x="79" y="180"/>
                </a:cubicBezTo>
                <a:cubicBezTo>
                  <a:pt x="118" y="1034"/>
                  <a:pt x="118" y="1034"/>
                  <a:pt x="118" y="1034"/>
                </a:cubicBezTo>
                <a:cubicBezTo>
                  <a:pt x="118" y="1037"/>
                  <a:pt x="118" y="1040"/>
                  <a:pt x="118" y="1043"/>
                </a:cubicBezTo>
                <a:cubicBezTo>
                  <a:pt x="111" y="1049"/>
                  <a:pt x="105" y="1054"/>
                  <a:pt x="99" y="1060"/>
                </a:cubicBezTo>
                <a:cubicBezTo>
                  <a:pt x="38" y="1117"/>
                  <a:pt x="0" y="1254"/>
                  <a:pt x="7" y="1385"/>
                </a:cubicBezTo>
                <a:cubicBezTo>
                  <a:pt x="15" y="1514"/>
                  <a:pt x="66" y="1620"/>
                  <a:pt x="152" y="1684"/>
                </a:cubicBezTo>
                <a:cubicBezTo>
                  <a:pt x="247" y="1755"/>
                  <a:pt x="356" y="1792"/>
                  <a:pt x="473" y="1792"/>
                </a:cubicBezTo>
                <a:cubicBezTo>
                  <a:pt x="494" y="1792"/>
                  <a:pt x="515" y="1790"/>
                  <a:pt x="537" y="1788"/>
                </a:cubicBezTo>
                <a:cubicBezTo>
                  <a:pt x="618" y="1779"/>
                  <a:pt x="680" y="1755"/>
                  <a:pt x="705" y="1744"/>
                </a:cubicBezTo>
                <a:cubicBezTo>
                  <a:pt x="742" y="1749"/>
                  <a:pt x="845" y="1757"/>
                  <a:pt x="941" y="1722"/>
                </a:cubicBezTo>
                <a:cubicBezTo>
                  <a:pt x="1012" y="1696"/>
                  <a:pt x="1075" y="1624"/>
                  <a:pt x="1113" y="1524"/>
                </a:cubicBezTo>
                <a:cubicBezTo>
                  <a:pt x="1151" y="1426"/>
                  <a:pt x="1159" y="1318"/>
                  <a:pt x="1137" y="1217"/>
                </a:cubicBezTo>
                <a:cubicBezTo>
                  <a:pt x="1181" y="1135"/>
                  <a:pt x="1181" y="1135"/>
                  <a:pt x="1181" y="1135"/>
                </a:cubicBezTo>
                <a:cubicBezTo>
                  <a:pt x="1201" y="1098"/>
                  <a:pt x="1204" y="1057"/>
                  <a:pt x="1191" y="1018"/>
                </a:cubicBezTo>
                <a:close/>
                <a:moveTo>
                  <a:pt x="1022" y="985"/>
                </a:moveTo>
                <a:cubicBezTo>
                  <a:pt x="1032" y="985"/>
                  <a:pt x="1042" y="987"/>
                  <a:pt x="1051" y="992"/>
                </a:cubicBezTo>
                <a:cubicBezTo>
                  <a:pt x="1078" y="1005"/>
                  <a:pt x="1078" y="1005"/>
                  <a:pt x="1078" y="1005"/>
                </a:cubicBezTo>
                <a:cubicBezTo>
                  <a:pt x="1095" y="1013"/>
                  <a:pt x="1107" y="1026"/>
                  <a:pt x="1113" y="1044"/>
                </a:cubicBezTo>
                <a:cubicBezTo>
                  <a:pt x="1118" y="1061"/>
                  <a:pt x="1117" y="1079"/>
                  <a:pt x="1108" y="1096"/>
                </a:cubicBezTo>
                <a:cubicBezTo>
                  <a:pt x="1013" y="1274"/>
                  <a:pt x="1013" y="1274"/>
                  <a:pt x="1013" y="1274"/>
                </a:cubicBezTo>
                <a:cubicBezTo>
                  <a:pt x="999" y="1299"/>
                  <a:pt x="972" y="1316"/>
                  <a:pt x="944" y="1316"/>
                </a:cubicBezTo>
                <a:cubicBezTo>
                  <a:pt x="933" y="1316"/>
                  <a:pt x="924" y="1313"/>
                  <a:pt x="915" y="1309"/>
                </a:cubicBezTo>
                <a:cubicBezTo>
                  <a:pt x="881" y="1293"/>
                  <a:pt x="866" y="1249"/>
                  <a:pt x="881" y="1212"/>
                </a:cubicBezTo>
                <a:cubicBezTo>
                  <a:pt x="960" y="1026"/>
                  <a:pt x="960" y="1026"/>
                  <a:pt x="960" y="1026"/>
                </a:cubicBezTo>
                <a:cubicBezTo>
                  <a:pt x="971" y="1001"/>
                  <a:pt x="995" y="985"/>
                  <a:pt x="1022" y="985"/>
                </a:cubicBezTo>
                <a:close/>
                <a:moveTo>
                  <a:pt x="825" y="785"/>
                </a:moveTo>
                <a:cubicBezTo>
                  <a:pt x="836" y="785"/>
                  <a:pt x="847" y="787"/>
                  <a:pt x="857" y="792"/>
                </a:cubicBezTo>
                <a:cubicBezTo>
                  <a:pt x="884" y="804"/>
                  <a:pt x="884" y="804"/>
                  <a:pt x="884" y="804"/>
                </a:cubicBezTo>
                <a:cubicBezTo>
                  <a:pt x="904" y="813"/>
                  <a:pt x="920" y="829"/>
                  <a:pt x="927" y="849"/>
                </a:cubicBezTo>
                <a:cubicBezTo>
                  <a:pt x="934" y="869"/>
                  <a:pt x="933" y="892"/>
                  <a:pt x="924" y="912"/>
                </a:cubicBezTo>
                <a:cubicBezTo>
                  <a:pt x="793" y="1180"/>
                  <a:pt x="793" y="1180"/>
                  <a:pt x="793" y="1180"/>
                </a:cubicBezTo>
                <a:cubicBezTo>
                  <a:pt x="778" y="1211"/>
                  <a:pt x="746" y="1232"/>
                  <a:pt x="713" y="1232"/>
                </a:cubicBezTo>
                <a:cubicBezTo>
                  <a:pt x="713" y="1232"/>
                  <a:pt x="712" y="1231"/>
                  <a:pt x="712" y="1231"/>
                </a:cubicBezTo>
                <a:cubicBezTo>
                  <a:pt x="738" y="1196"/>
                  <a:pt x="746" y="1150"/>
                  <a:pt x="737" y="1094"/>
                </a:cubicBezTo>
                <a:cubicBezTo>
                  <a:pt x="735" y="1082"/>
                  <a:pt x="732" y="1072"/>
                  <a:pt x="729" y="1062"/>
                </a:cubicBezTo>
                <a:cubicBezTo>
                  <a:pt x="719" y="1034"/>
                  <a:pt x="705" y="1013"/>
                  <a:pt x="687" y="997"/>
                </a:cubicBezTo>
                <a:cubicBezTo>
                  <a:pt x="751" y="836"/>
                  <a:pt x="751" y="836"/>
                  <a:pt x="751" y="836"/>
                </a:cubicBezTo>
                <a:cubicBezTo>
                  <a:pt x="751" y="835"/>
                  <a:pt x="751" y="835"/>
                  <a:pt x="752" y="834"/>
                </a:cubicBezTo>
                <a:cubicBezTo>
                  <a:pt x="764" y="804"/>
                  <a:pt x="793" y="785"/>
                  <a:pt x="825" y="785"/>
                </a:cubicBezTo>
                <a:close/>
                <a:moveTo>
                  <a:pt x="487" y="748"/>
                </a:moveTo>
                <a:cubicBezTo>
                  <a:pt x="488" y="704"/>
                  <a:pt x="523" y="669"/>
                  <a:pt x="566" y="669"/>
                </a:cubicBezTo>
                <a:cubicBezTo>
                  <a:pt x="568" y="669"/>
                  <a:pt x="570" y="670"/>
                  <a:pt x="572" y="670"/>
                </a:cubicBezTo>
                <a:cubicBezTo>
                  <a:pt x="601" y="671"/>
                  <a:pt x="601" y="671"/>
                  <a:pt x="601" y="671"/>
                </a:cubicBezTo>
                <a:cubicBezTo>
                  <a:pt x="623" y="673"/>
                  <a:pt x="643" y="683"/>
                  <a:pt x="657" y="699"/>
                </a:cubicBezTo>
                <a:cubicBezTo>
                  <a:pt x="671" y="716"/>
                  <a:pt x="678" y="737"/>
                  <a:pt x="676" y="759"/>
                </a:cubicBezTo>
                <a:cubicBezTo>
                  <a:pt x="670" y="815"/>
                  <a:pt x="670" y="815"/>
                  <a:pt x="670" y="815"/>
                </a:cubicBezTo>
                <a:cubicBezTo>
                  <a:pt x="613" y="960"/>
                  <a:pt x="613" y="960"/>
                  <a:pt x="613" y="960"/>
                </a:cubicBezTo>
                <a:cubicBezTo>
                  <a:pt x="600" y="957"/>
                  <a:pt x="588" y="956"/>
                  <a:pt x="578" y="956"/>
                </a:cubicBezTo>
                <a:cubicBezTo>
                  <a:pt x="570" y="956"/>
                  <a:pt x="533" y="955"/>
                  <a:pt x="482" y="957"/>
                </a:cubicBezTo>
                <a:cubicBezTo>
                  <a:pt x="484" y="872"/>
                  <a:pt x="484" y="872"/>
                  <a:pt x="484" y="872"/>
                </a:cubicBezTo>
                <a:cubicBezTo>
                  <a:pt x="486" y="787"/>
                  <a:pt x="486" y="787"/>
                  <a:pt x="486" y="787"/>
                </a:cubicBezTo>
                <a:lnTo>
                  <a:pt x="487" y="748"/>
                </a:lnTo>
                <a:close/>
                <a:moveTo>
                  <a:pt x="162" y="176"/>
                </a:moveTo>
                <a:cubicBezTo>
                  <a:pt x="160" y="132"/>
                  <a:pt x="195" y="93"/>
                  <a:pt x="240" y="90"/>
                </a:cubicBezTo>
                <a:cubicBezTo>
                  <a:pt x="259" y="88"/>
                  <a:pt x="259" y="88"/>
                  <a:pt x="259" y="88"/>
                </a:cubicBezTo>
                <a:cubicBezTo>
                  <a:pt x="304" y="85"/>
                  <a:pt x="344" y="120"/>
                  <a:pt x="348" y="164"/>
                </a:cubicBezTo>
                <a:cubicBezTo>
                  <a:pt x="403" y="788"/>
                  <a:pt x="403" y="788"/>
                  <a:pt x="403" y="788"/>
                </a:cubicBezTo>
                <a:cubicBezTo>
                  <a:pt x="399" y="963"/>
                  <a:pt x="399" y="963"/>
                  <a:pt x="399" y="963"/>
                </a:cubicBezTo>
                <a:cubicBezTo>
                  <a:pt x="396" y="963"/>
                  <a:pt x="392" y="963"/>
                  <a:pt x="389" y="963"/>
                </a:cubicBezTo>
                <a:cubicBezTo>
                  <a:pt x="313" y="971"/>
                  <a:pt x="250" y="984"/>
                  <a:pt x="199" y="1002"/>
                </a:cubicBezTo>
                <a:lnTo>
                  <a:pt x="162" y="176"/>
                </a:lnTo>
                <a:close/>
                <a:moveTo>
                  <a:pt x="1036" y="1494"/>
                </a:moveTo>
                <a:cubicBezTo>
                  <a:pt x="1007" y="1569"/>
                  <a:pt x="959" y="1627"/>
                  <a:pt x="912" y="1644"/>
                </a:cubicBezTo>
                <a:cubicBezTo>
                  <a:pt x="817" y="1679"/>
                  <a:pt x="707" y="1660"/>
                  <a:pt x="706" y="1660"/>
                </a:cubicBezTo>
                <a:cubicBezTo>
                  <a:pt x="697" y="1659"/>
                  <a:pt x="688" y="1660"/>
                  <a:pt x="680" y="1664"/>
                </a:cubicBezTo>
                <a:cubicBezTo>
                  <a:pt x="680" y="1664"/>
                  <a:pt x="616" y="1696"/>
                  <a:pt x="525" y="1706"/>
                </a:cubicBezTo>
                <a:cubicBezTo>
                  <a:pt x="405" y="1719"/>
                  <a:pt x="297" y="1689"/>
                  <a:pt x="202" y="1618"/>
                </a:cubicBezTo>
                <a:cubicBezTo>
                  <a:pt x="117" y="1555"/>
                  <a:pt x="95" y="1454"/>
                  <a:pt x="90" y="1380"/>
                </a:cubicBezTo>
                <a:cubicBezTo>
                  <a:pt x="84" y="1270"/>
                  <a:pt x="115" y="1166"/>
                  <a:pt x="150" y="1126"/>
                </a:cubicBezTo>
                <a:cubicBezTo>
                  <a:pt x="152" y="1124"/>
                  <a:pt x="154" y="1122"/>
                  <a:pt x="156" y="1120"/>
                </a:cubicBezTo>
                <a:cubicBezTo>
                  <a:pt x="172" y="1105"/>
                  <a:pt x="194" y="1092"/>
                  <a:pt x="221" y="1082"/>
                </a:cubicBezTo>
                <a:cubicBezTo>
                  <a:pt x="271" y="1064"/>
                  <a:pt x="335" y="1052"/>
                  <a:pt x="397" y="1046"/>
                </a:cubicBezTo>
                <a:cubicBezTo>
                  <a:pt x="426" y="1043"/>
                  <a:pt x="454" y="1041"/>
                  <a:pt x="480" y="1040"/>
                </a:cubicBezTo>
                <a:cubicBezTo>
                  <a:pt x="519" y="1038"/>
                  <a:pt x="553" y="1038"/>
                  <a:pt x="576" y="1039"/>
                </a:cubicBezTo>
                <a:cubicBezTo>
                  <a:pt x="578" y="1039"/>
                  <a:pt x="578" y="1039"/>
                  <a:pt x="579" y="1039"/>
                </a:cubicBezTo>
                <a:cubicBezTo>
                  <a:pt x="580" y="1039"/>
                  <a:pt x="581" y="1039"/>
                  <a:pt x="582" y="1039"/>
                </a:cubicBezTo>
                <a:cubicBezTo>
                  <a:pt x="594" y="1039"/>
                  <a:pt x="625" y="1043"/>
                  <a:pt x="643" y="1073"/>
                </a:cubicBezTo>
                <a:cubicBezTo>
                  <a:pt x="646" y="1078"/>
                  <a:pt x="649" y="1083"/>
                  <a:pt x="651" y="1089"/>
                </a:cubicBezTo>
                <a:cubicBezTo>
                  <a:pt x="653" y="1095"/>
                  <a:pt x="654" y="1101"/>
                  <a:pt x="655" y="1107"/>
                </a:cubicBezTo>
                <a:cubicBezTo>
                  <a:pt x="661" y="1141"/>
                  <a:pt x="657" y="1167"/>
                  <a:pt x="643" y="1185"/>
                </a:cubicBezTo>
                <a:cubicBezTo>
                  <a:pt x="632" y="1200"/>
                  <a:pt x="613" y="1210"/>
                  <a:pt x="588" y="1216"/>
                </a:cubicBezTo>
                <a:cubicBezTo>
                  <a:pt x="582" y="1217"/>
                  <a:pt x="576" y="1218"/>
                  <a:pt x="568" y="1220"/>
                </a:cubicBezTo>
                <a:cubicBezTo>
                  <a:pt x="567" y="1220"/>
                  <a:pt x="565" y="1221"/>
                  <a:pt x="563" y="1221"/>
                </a:cubicBezTo>
                <a:cubicBezTo>
                  <a:pt x="494" y="1236"/>
                  <a:pt x="357" y="1267"/>
                  <a:pt x="356" y="1267"/>
                </a:cubicBezTo>
                <a:cubicBezTo>
                  <a:pt x="341" y="1270"/>
                  <a:pt x="330" y="1281"/>
                  <a:pt x="325" y="1295"/>
                </a:cubicBezTo>
                <a:cubicBezTo>
                  <a:pt x="321" y="1309"/>
                  <a:pt x="324" y="1325"/>
                  <a:pt x="334" y="1336"/>
                </a:cubicBezTo>
                <a:cubicBezTo>
                  <a:pt x="335" y="1336"/>
                  <a:pt x="376" y="1382"/>
                  <a:pt x="370" y="1441"/>
                </a:cubicBezTo>
                <a:cubicBezTo>
                  <a:pt x="368" y="1467"/>
                  <a:pt x="340" y="1497"/>
                  <a:pt x="330" y="1506"/>
                </a:cubicBezTo>
                <a:cubicBezTo>
                  <a:pt x="313" y="1521"/>
                  <a:pt x="312" y="1547"/>
                  <a:pt x="327" y="1564"/>
                </a:cubicBezTo>
                <a:cubicBezTo>
                  <a:pt x="342" y="1582"/>
                  <a:pt x="368" y="1583"/>
                  <a:pt x="385" y="1568"/>
                </a:cubicBezTo>
                <a:cubicBezTo>
                  <a:pt x="391" y="1563"/>
                  <a:pt x="447" y="1512"/>
                  <a:pt x="453" y="1448"/>
                </a:cubicBezTo>
                <a:cubicBezTo>
                  <a:pt x="457" y="1403"/>
                  <a:pt x="445" y="1364"/>
                  <a:pt x="431" y="1335"/>
                </a:cubicBezTo>
                <a:cubicBezTo>
                  <a:pt x="488" y="1322"/>
                  <a:pt x="571" y="1304"/>
                  <a:pt x="605" y="1296"/>
                </a:cubicBezTo>
                <a:cubicBezTo>
                  <a:pt x="614" y="1295"/>
                  <a:pt x="621" y="1293"/>
                  <a:pt x="629" y="1290"/>
                </a:cubicBezTo>
                <a:cubicBezTo>
                  <a:pt x="635" y="1294"/>
                  <a:pt x="642" y="1298"/>
                  <a:pt x="650" y="1301"/>
                </a:cubicBezTo>
                <a:cubicBezTo>
                  <a:pt x="670" y="1310"/>
                  <a:pt x="691" y="1314"/>
                  <a:pt x="713" y="1314"/>
                </a:cubicBezTo>
                <a:cubicBezTo>
                  <a:pt x="744" y="1314"/>
                  <a:pt x="774" y="1306"/>
                  <a:pt x="799" y="1290"/>
                </a:cubicBezTo>
                <a:cubicBezTo>
                  <a:pt x="812" y="1331"/>
                  <a:pt x="840" y="1365"/>
                  <a:pt x="879" y="1384"/>
                </a:cubicBezTo>
                <a:cubicBezTo>
                  <a:pt x="899" y="1394"/>
                  <a:pt x="921" y="1398"/>
                  <a:pt x="944" y="1398"/>
                </a:cubicBezTo>
                <a:cubicBezTo>
                  <a:pt x="991" y="1398"/>
                  <a:pt x="1036" y="1377"/>
                  <a:pt x="1066" y="1342"/>
                </a:cubicBezTo>
                <a:cubicBezTo>
                  <a:pt x="1065" y="1393"/>
                  <a:pt x="1054" y="1445"/>
                  <a:pt x="1036" y="149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350"/>
          </a:p>
        </p:txBody>
      </p:sp>
    </p:spTree>
    <p:extLst>
      <p:ext uri="{BB962C8B-B14F-4D97-AF65-F5344CB8AC3E}">
        <p14:creationId xmlns:p14="http://schemas.microsoft.com/office/powerpoint/2010/main" val="392424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80EA7E-3A34-506A-7BE8-29684CF08BA5}"/>
              </a:ext>
            </a:extLst>
          </p:cNvPr>
          <p:cNvSpPr>
            <a:spLocks noGrp="1"/>
          </p:cNvSpPr>
          <p:nvPr>
            <p:ph type="title"/>
          </p:nvPr>
        </p:nvSpPr>
        <p:spPr>
          <a:xfrm>
            <a:off x="633413" y="1646418"/>
            <a:ext cx="7886700" cy="2852737"/>
          </a:xfrm>
        </p:spPr>
        <p:txBody>
          <a:bodyPr anchor="b">
            <a:normAutofit/>
          </a:bodyPr>
          <a:lstStyle>
            <a:lvl1pPr>
              <a:defRPr sz="3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EB6C20-9DF9-524B-CB8C-3CDF19E9E622}"/>
              </a:ext>
            </a:extLst>
          </p:cNvPr>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36C05A8A-2835-2C8E-E316-0106A2F97F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4B427C-6D68-CEA3-9BF5-9AC736F75C7B}"/>
              </a:ext>
            </a:extLst>
          </p:cNvPr>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21E61582-3D4A-9514-16F9-EC05075D8A0A}"/>
              </a:ext>
            </a:extLst>
          </p:cNvPr>
          <p:cNvSpPr/>
          <p:nvPr userDrawn="1"/>
        </p:nvSpPr>
        <p:spPr>
          <a:xfrm>
            <a:off x="623888" y="4319150"/>
            <a:ext cx="7896225" cy="180000"/>
          </a:xfrm>
          <a:prstGeom prst="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正方形/長方形 7">
            <a:extLst>
              <a:ext uri="{FF2B5EF4-FFF2-40B4-BE49-F238E27FC236}">
                <a16:creationId xmlns:a16="http://schemas.microsoft.com/office/drawing/2014/main" id="{7F142E0C-207C-0B11-9567-91E85E1769A1}"/>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256594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86955" y="136525"/>
            <a:ext cx="7886700" cy="982062"/>
          </a:xfrm>
        </p:spPr>
        <p:txBody>
          <a:bodyPr>
            <a:normAutofit/>
          </a:bodyPr>
          <a:lstStyle>
            <a:lvl1pPr>
              <a:defRPr sz="3200" b="1">
                <a:latin typeface="+mj-ea"/>
                <a:ea typeface="+mj-ea"/>
              </a:defRPr>
            </a:lvl1pPr>
          </a:lstStyle>
          <a:p>
            <a:r>
              <a:rPr lang="ja-JP" altLang="en-US"/>
              <a:t>マスター タイトルの書式設定</a:t>
            </a:r>
            <a:endParaRPr lang="en-US"/>
          </a:p>
        </p:txBody>
      </p:sp>
      <p:sp>
        <p:nvSpPr>
          <p:cNvPr id="3" name="Content Placeholder 2"/>
          <p:cNvSpPr>
            <a:spLocks noGrp="1"/>
          </p:cNvSpPr>
          <p:nvPr>
            <p:ph idx="1"/>
          </p:nvPr>
        </p:nvSpPr>
        <p:spPr>
          <a:xfrm>
            <a:off x="628650" y="1118588"/>
            <a:ext cx="7886700" cy="5058376"/>
          </a:xfrm>
        </p:spPr>
        <p:txBody>
          <a:bodyPr/>
          <a:lstStyle>
            <a:lvl1pPr>
              <a:defRPr sz="2400"/>
            </a:lvl1pPr>
            <a:lvl2pPr>
              <a:defRPr sz="2000"/>
            </a:lvl2pPr>
            <a:lvl3pPr>
              <a:defRPr sz="1800"/>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EE5AF043-7E4F-1653-74DA-EA8969B2B144}"/>
              </a:ext>
            </a:extLst>
          </p:cNvPr>
          <p:cNvSpPr/>
          <p:nvPr userDrawn="1"/>
        </p:nvSpPr>
        <p:spPr>
          <a:xfrm>
            <a:off x="386955" y="790426"/>
            <a:ext cx="8610897" cy="180000"/>
          </a:xfrm>
          <a:prstGeom prst="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正方形/長方形 7">
            <a:extLst>
              <a:ext uri="{FF2B5EF4-FFF2-40B4-BE49-F238E27FC236}">
                <a16:creationId xmlns:a16="http://schemas.microsoft.com/office/drawing/2014/main" id="{A9DD464C-C82D-E594-7D1D-79053200649A}"/>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388890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86955" y="136525"/>
            <a:ext cx="7886700" cy="982062"/>
          </a:xfrm>
        </p:spPr>
        <p:txBody>
          <a:bodyPr>
            <a:normAutofit/>
          </a:bodyPr>
          <a:lstStyle>
            <a:lvl1pPr>
              <a:defRPr sz="3200" b="1">
                <a:latin typeface="+mj-ea"/>
                <a:ea typeface="+mj-ea"/>
              </a:defRPr>
            </a:lvl1pPr>
          </a:lstStyle>
          <a:p>
            <a:r>
              <a:rPr lang="ja-JP" altLang="en-US"/>
              <a:t>マスター タイトルの書式設定</a:t>
            </a:r>
            <a:endParaRPr lang="en-US"/>
          </a:p>
        </p:txBody>
      </p:sp>
      <p:sp>
        <p:nvSpPr>
          <p:cNvPr id="3" name="Content Placeholder 2"/>
          <p:cNvSpPr>
            <a:spLocks noGrp="1"/>
          </p:cNvSpPr>
          <p:nvPr>
            <p:ph idx="1"/>
          </p:nvPr>
        </p:nvSpPr>
        <p:spPr>
          <a:xfrm>
            <a:off x="628650" y="1118588"/>
            <a:ext cx="7886700" cy="5058376"/>
          </a:xfrm>
        </p:spPr>
        <p:txBody>
          <a:bodyPr/>
          <a:lstStyle>
            <a:lvl1pPr>
              <a:defRPr sz="2400"/>
            </a:lvl1pPr>
            <a:lvl2pPr>
              <a:defRPr sz="2000"/>
            </a:lvl2pPr>
            <a:lvl3pPr>
              <a:defRPr sz="1800"/>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EE5AF043-7E4F-1653-74DA-EA8969B2B144}"/>
              </a:ext>
            </a:extLst>
          </p:cNvPr>
          <p:cNvSpPr/>
          <p:nvPr userDrawn="1"/>
        </p:nvSpPr>
        <p:spPr>
          <a:xfrm>
            <a:off x="386955" y="790426"/>
            <a:ext cx="8610897" cy="180000"/>
          </a:xfrm>
          <a:prstGeom prst="rect">
            <a:avLst/>
          </a:prstGeom>
          <a:solidFill>
            <a:schemeClr val="bg1">
              <a:lumMod val="5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正方形/長方形 7">
            <a:extLst>
              <a:ext uri="{FF2B5EF4-FFF2-40B4-BE49-F238E27FC236}">
                <a16:creationId xmlns:a16="http://schemas.microsoft.com/office/drawing/2014/main" id="{A9DD464C-C82D-E594-7D1D-79053200649A}"/>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85281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dirty="0"/>
              <a:t>3/19/2025</a:t>
            </a:fld>
            <a:endParaRPr 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7CE89E1D-A29E-F183-0616-28E31AF77DDD}"/>
              </a:ext>
            </a:extLst>
          </p:cNvPr>
          <p:cNvSpPr/>
          <p:nvPr userDrawn="1"/>
        </p:nvSpPr>
        <p:spPr>
          <a:xfrm>
            <a:off x="623888" y="4319150"/>
            <a:ext cx="7896225" cy="180000"/>
          </a:xfrm>
          <a:prstGeom prst="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8" name="正方形/長方形 7">
            <a:extLst>
              <a:ext uri="{FF2B5EF4-FFF2-40B4-BE49-F238E27FC236}">
                <a16:creationId xmlns:a16="http://schemas.microsoft.com/office/drawing/2014/main" id="{1AEECD92-0F43-7789-D20B-B5BAECDBB120}"/>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270647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C764DE79-268F-4C1A-8933-263129D2AF90}" type="datetimeFigureOut">
              <a:rPr lang="en-US" dirty="0"/>
              <a:t>3/19/2025</a:t>
            </a:fld>
            <a:endParaRPr 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Tree>
    <p:extLst>
      <p:ext uri="{BB962C8B-B14F-4D97-AF65-F5344CB8AC3E}">
        <p14:creationId xmlns:p14="http://schemas.microsoft.com/office/powerpoint/2010/main" val="4181834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764DE79-268F-4C1A-8933-263129D2AF90}" type="datetimeFigureOut">
              <a:rPr lang="en-US" dirty="0"/>
              <a:t>3/19/2025</a:t>
            </a:fld>
            <a:endParaRPr 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Tree>
    <p:extLst>
      <p:ext uri="{BB962C8B-B14F-4D97-AF65-F5344CB8AC3E}">
        <p14:creationId xmlns:p14="http://schemas.microsoft.com/office/powerpoint/2010/main" val="378346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764DE79-268F-4C1A-8933-263129D2AF90}" type="datetimeFigureOut">
              <a:rPr lang="en-US" dirty="0"/>
              <a:t>3/19/2025</a:t>
            </a:fld>
            <a:endParaRPr 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Tree>
    <p:extLst>
      <p:ext uri="{BB962C8B-B14F-4D97-AF65-F5344CB8AC3E}">
        <p14:creationId xmlns:p14="http://schemas.microsoft.com/office/powerpoint/2010/main" val="85954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CC1CA-819A-42FB-9338-A04345C4FE41}" type="datetime1">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CE1F33-19CE-4414-9E55-507478994FA3}" type="slidenum">
              <a:rPr kumimoji="1" lang="ja-JP" altLang="en-US" smtClean="0"/>
              <a:t>‹#›</a:t>
            </a:fld>
            <a:endParaRPr kumimoji="1" lang="ja-JP" altLang="en-US"/>
          </a:p>
        </p:txBody>
      </p:sp>
    </p:spTree>
    <p:extLst>
      <p:ext uri="{BB962C8B-B14F-4D97-AF65-F5344CB8AC3E}">
        <p14:creationId xmlns:p14="http://schemas.microsoft.com/office/powerpoint/2010/main" val="155294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dirty="0"/>
              <a:t>3/19/2025</a:t>
            </a:fld>
            <a:endParaRPr 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CE1F33-19CE-4414-9E55-507478994FA3}" type="slidenum">
              <a:rPr lang="ja-JP" altLang="en-US" smtClean="0"/>
              <a:pPr/>
              <a:t>‹#›</a:t>
            </a:fld>
            <a:endParaRPr lang="ja-JP" altLang="en-US"/>
          </a:p>
        </p:txBody>
      </p:sp>
    </p:spTree>
    <p:extLst>
      <p:ext uri="{BB962C8B-B14F-4D97-AF65-F5344CB8AC3E}">
        <p14:creationId xmlns:p14="http://schemas.microsoft.com/office/powerpoint/2010/main" val="173935857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20047"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CE1F33-19CE-4414-9E55-507478994FA3}"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8EA6C4CA-C784-2CF7-B9ED-7260EF20CFDB}"/>
              </a:ext>
            </a:extLst>
          </p:cNvPr>
          <p:cNvSpPr txBox="1"/>
          <p:nvPr userDrawn="1"/>
        </p:nvSpPr>
        <p:spPr>
          <a:xfrm>
            <a:off x="370728" y="6400415"/>
            <a:ext cx="2441694" cy="261610"/>
          </a:xfrm>
          <a:prstGeom prst="rect">
            <a:avLst/>
          </a:prstGeom>
          <a:noFill/>
        </p:spPr>
        <p:txBody>
          <a:bodyPr wrap="none" lIns="0" rtlCol="0">
            <a:spAutoFit/>
          </a:bodyPr>
          <a:lstStyle/>
          <a:p>
            <a:r>
              <a:rPr kumimoji="1" lang="ja-JP" altLang="en-US" sz="1100" b="1"/>
              <a:t>はじめてのフューチャー・デザイン</a:t>
            </a:r>
          </a:p>
        </p:txBody>
      </p:sp>
      <p:sp>
        <p:nvSpPr>
          <p:cNvPr id="8" name="正方形/長方形 7">
            <a:extLst>
              <a:ext uri="{FF2B5EF4-FFF2-40B4-BE49-F238E27FC236}">
                <a16:creationId xmlns:a16="http://schemas.microsoft.com/office/drawing/2014/main" id="{CDB88859-D752-B20F-4444-BE62EFBA27D9}"/>
              </a:ext>
            </a:extLst>
          </p:cNvPr>
          <p:cNvSpPr/>
          <p:nvPr userDrawn="1"/>
        </p:nvSpPr>
        <p:spPr>
          <a:xfrm>
            <a:off x="266552" y="6294632"/>
            <a:ext cx="8610897" cy="36000"/>
          </a:xfrm>
          <a:prstGeom prst="rect">
            <a:avLst/>
          </a:prstGeom>
          <a:solidFill>
            <a:srgbClr val="00206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338750734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5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4.svg"/><Relationship Id="rId11" Type="http://schemas.openxmlformats.org/officeDocument/2006/relationships/hyperlink" Target="https://well-being.digital.go.jp/"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image" Target="../media/image13.svg"/></Relationships>
</file>

<file path=ppt/slides/_rels/slide21.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20568/0002000037"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9B5061-3803-158B-7DD1-C22740E7354E}"/>
              </a:ext>
            </a:extLst>
          </p:cNvPr>
          <p:cNvSpPr>
            <a:spLocks noGrp="1"/>
          </p:cNvSpPr>
          <p:nvPr>
            <p:ph type="title"/>
          </p:nvPr>
        </p:nvSpPr>
        <p:spPr/>
        <p:txBody>
          <a:bodyPr/>
          <a:lstStyle/>
          <a:p>
            <a:r>
              <a:rPr lang="ja-JP" altLang="en-US">
                <a:latin typeface="メイリオ" panose="020B0604030504040204" pitchFamily="50" charset="-128"/>
                <a:ea typeface="メイリオ" panose="020B0604030504040204" pitchFamily="50" charset="-128"/>
              </a:rPr>
              <a:t>主催者の方へ</a:t>
            </a:r>
            <a:endParaRPr kumimoji="1" lang="ja-JP" altLang="en-US">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09EAE8CD-C68B-88D6-724A-2BEEBDF30280}"/>
              </a:ext>
            </a:extLst>
          </p:cNvPr>
          <p:cNvSpPr>
            <a:spLocks noGrp="1"/>
          </p:cNvSpPr>
          <p:nvPr>
            <p:ph type="sldNum" sz="quarter" idx="12"/>
          </p:nvPr>
        </p:nvSpPr>
        <p:spPr/>
        <p:txBody>
          <a:bodyPr/>
          <a:lstStyle/>
          <a:p>
            <a:fld id="{43CE1F33-19CE-4414-9E55-507478994FA3}" type="slidenum">
              <a:rPr kumimoji="1" lang="ja-JP" altLang="en-US" smtClean="0"/>
              <a:t>0</a:t>
            </a:fld>
            <a:endParaRPr kumimoji="1" lang="ja-JP" altLang="en-US"/>
          </a:p>
        </p:txBody>
      </p:sp>
      <p:sp>
        <p:nvSpPr>
          <p:cNvPr id="3" name="コンテンツ プレースホルダー 2">
            <a:extLst>
              <a:ext uri="{FF2B5EF4-FFF2-40B4-BE49-F238E27FC236}">
                <a16:creationId xmlns:a16="http://schemas.microsoft.com/office/drawing/2014/main" id="{496FEDA2-0C61-F24F-5691-20DEED3AD2FD}"/>
              </a:ext>
            </a:extLst>
          </p:cNvPr>
          <p:cNvSpPr>
            <a:spLocks noGrp="1"/>
          </p:cNvSpPr>
          <p:nvPr>
            <p:ph idx="1"/>
          </p:nvPr>
        </p:nvSpPr>
        <p:spPr/>
        <p:txBody>
          <a:bodyPr>
            <a:normAutofit/>
          </a:bodyPr>
          <a:lstStyle/>
          <a:p>
            <a:pPr marL="0" indent="0">
              <a:buNone/>
            </a:pPr>
            <a:r>
              <a:rPr kumimoji="1" lang="ja-JP" altLang="en-US" sz="2400" dirty="0"/>
              <a:t>本資料は、</a:t>
            </a:r>
            <a:r>
              <a:rPr kumimoji="1" lang="ja-JP" altLang="en-US" sz="2400" b="1" dirty="0"/>
              <a:t>フューチャー・デザイン</a:t>
            </a:r>
            <a:r>
              <a:rPr kumimoji="1" lang="ja-JP" altLang="en-US" sz="2400" dirty="0"/>
              <a:t>（以下「</a:t>
            </a:r>
            <a:r>
              <a:rPr kumimoji="1" lang="en-US" altLang="ja-JP" sz="2400" dirty="0"/>
              <a:t>FD</a:t>
            </a:r>
            <a:r>
              <a:rPr kumimoji="1" lang="ja-JP" altLang="en-US" sz="2400" dirty="0"/>
              <a:t>」という。）について、</a:t>
            </a:r>
          </a:p>
          <a:p>
            <a:r>
              <a:rPr kumimoji="1" lang="ja-JP" altLang="en-US" sz="2400" dirty="0"/>
              <a:t>「どのようなものか知りたい」</a:t>
            </a:r>
          </a:p>
          <a:p>
            <a:r>
              <a:rPr kumimoji="1" lang="ja-JP" altLang="en-US" sz="2400" dirty="0"/>
              <a:t>「試しにやってみたい」</a:t>
            </a:r>
          </a:p>
          <a:p>
            <a:pPr marL="0" indent="0">
              <a:buNone/>
            </a:pPr>
            <a:r>
              <a:rPr kumimoji="1" lang="ja-JP" altLang="en-US" sz="2400" dirty="0"/>
              <a:t>という</a:t>
            </a:r>
            <a:r>
              <a:rPr lang="ja-JP" altLang="en-US" b="1" dirty="0"/>
              <a:t>はじめて</a:t>
            </a:r>
            <a:r>
              <a:rPr kumimoji="1" lang="ja-JP" altLang="en-US" sz="2400" b="1" dirty="0"/>
              <a:t>の方向けの進行</a:t>
            </a:r>
            <a:r>
              <a:rPr lang="ja-JP" altLang="en-US" b="1" dirty="0"/>
              <a:t>資料</a:t>
            </a:r>
            <a:r>
              <a:rPr kumimoji="1" lang="ja-JP" altLang="en-US" sz="2400" dirty="0"/>
              <a:t>です。</a:t>
            </a:r>
            <a:endParaRPr kumimoji="1" lang="en-US" altLang="ja-JP" sz="2400" dirty="0"/>
          </a:p>
          <a:p>
            <a:pPr marL="0" indent="0">
              <a:buNone/>
            </a:pPr>
            <a:endParaRPr kumimoji="1" lang="ja-JP" altLang="en-US" sz="2400" dirty="0"/>
          </a:p>
          <a:p>
            <a:pPr marL="0" indent="0">
              <a:buNone/>
            </a:pPr>
            <a:r>
              <a:rPr kumimoji="1" lang="ja-JP" altLang="en-US" sz="2400" dirty="0"/>
              <a:t>仲間内等での</a:t>
            </a:r>
            <a:r>
              <a:rPr kumimoji="1" lang="en-US" altLang="ja-JP" sz="2400" dirty="0"/>
              <a:t>FD</a:t>
            </a:r>
            <a:r>
              <a:rPr kumimoji="1" lang="ja-JP" altLang="en-US" sz="2400" dirty="0"/>
              <a:t>ワークショップのトライアル実施などの際にご利用ください。</a:t>
            </a:r>
          </a:p>
          <a:p>
            <a:pPr marL="0" indent="0">
              <a:buNone/>
            </a:pPr>
            <a:endParaRPr kumimoji="1" lang="en-US" altLang="ja-JP" sz="2400" dirty="0"/>
          </a:p>
          <a:p>
            <a:pPr marL="0" indent="0">
              <a:buNone/>
            </a:pPr>
            <a:r>
              <a:rPr kumimoji="1" lang="ja-JP" altLang="en-US" sz="2400" dirty="0"/>
              <a:t>画面下の</a:t>
            </a:r>
            <a:r>
              <a:rPr kumimoji="1" lang="ja-JP" altLang="en-US" sz="2400" b="1" dirty="0"/>
              <a:t>「発表者ノート」欄にメモやコツを記載</a:t>
            </a:r>
            <a:r>
              <a:rPr kumimoji="1" lang="ja-JP" altLang="en-US" sz="2400" dirty="0"/>
              <a:t>しています。適宜ご参照ください。</a:t>
            </a:r>
            <a:endParaRPr kumimoji="1" lang="en-US" altLang="ja-JP" sz="2400" dirty="0"/>
          </a:p>
          <a:p>
            <a:pPr marL="0" indent="0">
              <a:buNone/>
            </a:pPr>
            <a:r>
              <a:rPr lang="en-US" altLang="ja-JP" sz="2000" dirty="0"/>
              <a:t>※</a:t>
            </a:r>
            <a:r>
              <a:rPr lang="ja-JP" altLang="en-US" sz="2000" dirty="0"/>
              <a:t>青枠のついたスライドは内容を変更できないよう保護しています。</a:t>
            </a:r>
            <a:endParaRPr kumimoji="1" lang="ja-JP" altLang="en-US" sz="2000" dirty="0"/>
          </a:p>
        </p:txBody>
      </p:sp>
      <p:sp>
        <p:nvSpPr>
          <p:cNvPr id="7" name="正方形/長方形 6">
            <a:extLst>
              <a:ext uri="{FF2B5EF4-FFF2-40B4-BE49-F238E27FC236}">
                <a16:creationId xmlns:a16="http://schemas.microsoft.com/office/drawing/2014/main" id="{5EED22BF-2A1A-61BB-E71C-9D5CB9993929}"/>
              </a:ext>
            </a:extLst>
          </p:cNvPr>
          <p:cNvSpPr>
            <a:spLocks/>
          </p:cNvSpPr>
          <p:nvPr/>
        </p:nvSpPr>
        <p:spPr>
          <a:xfrm>
            <a:off x="6457950" y="211855"/>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sp>
        <p:nvSpPr>
          <p:cNvPr id="5" name="正方形/長方形 4">
            <a:extLst>
              <a:ext uri="{FF2B5EF4-FFF2-40B4-BE49-F238E27FC236}">
                <a16:creationId xmlns:a16="http://schemas.microsoft.com/office/drawing/2014/main" id="{C5525985-D7E8-1459-33E6-070C71E1D59F}"/>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76593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24C257-92C5-52BD-FBF4-86EF448E9A77}"/>
              </a:ext>
            </a:extLst>
          </p:cNvPr>
          <p:cNvSpPr>
            <a:spLocks noGrp="1"/>
          </p:cNvSpPr>
          <p:nvPr>
            <p:ph type="title"/>
          </p:nvPr>
        </p:nvSpPr>
        <p:spPr/>
        <p:txBody>
          <a:bodyPr/>
          <a:lstStyle/>
          <a:p>
            <a:r>
              <a:rPr kumimoji="1" lang="ja-JP" altLang="en-US" b="1"/>
              <a:t>③アイスブレイク・参加者自己紹介</a:t>
            </a:r>
          </a:p>
        </p:txBody>
      </p:sp>
      <p:sp>
        <p:nvSpPr>
          <p:cNvPr id="3" name="コンテンツ プレースホルダー 2">
            <a:extLst>
              <a:ext uri="{FF2B5EF4-FFF2-40B4-BE49-F238E27FC236}">
                <a16:creationId xmlns:a16="http://schemas.microsoft.com/office/drawing/2014/main" id="{3A8D508D-D885-791B-0A99-BB6C9E98F0F1}"/>
              </a:ext>
            </a:extLst>
          </p:cNvPr>
          <p:cNvSpPr>
            <a:spLocks noGrp="1"/>
          </p:cNvSpPr>
          <p:nvPr>
            <p:ph idx="1"/>
          </p:nvPr>
        </p:nvSpPr>
        <p:spPr>
          <a:xfrm>
            <a:off x="628650" y="1197204"/>
            <a:ext cx="7886700" cy="4979759"/>
          </a:xfrm>
        </p:spPr>
        <p:txBody>
          <a:bodyPr/>
          <a:lstStyle/>
          <a:p>
            <a:pPr marL="0" indent="0">
              <a:buNone/>
            </a:pPr>
            <a:r>
              <a:rPr kumimoji="1" lang="ja-JP" altLang="en-US" sz="2400" dirty="0">
                <a:latin typeface="+mn-ea"/>
              </a:rPr>
              <a:t>自己紹介も兼ねて、以下のことを紹介してください。</a:t>
            </a:r>
          </a:p>
          <a:p>
            <a:pPr>
              <a:lnSpc>
                <a:spcPct val="200000"/>
              </a:lnSpc>
            </a:pPr>
            <a:r>
              <a:rPr lang="ja-JP" altLang="en-US" sz="2000" b="1" dirty="0">
                <a:latin typeface="+mn-ea"/>
              </a:rPr>
              <a:t>お名前</a:t>
            </a:r>
          </a:p>
          <a:p>
            <a:pPr>
              <a:lnSpc>
                <a:spcPct val="200000"/>
              </a:lnSpc>
            </a:pPr>
            <a:r>
              <a:rPr lang="en-US" altLang="ja-JP" sz="2000" b="1" dirty="0">
                <a:latin typeface="+mn-ea"/>
              </a:rPr>
              <a:t>10</a:t>
            </a:r>
            <a:r>
              <a:rPr lang="ja-JP" altLang="en-US" sz="2000" b="1" dirty="0">
                <a:latin typeface="+mn-ea"/>
              </a:rPr>
              <a:t>年前、あなたは何をしていましたか？</a:t>
            </a:r>
          </a:p>
          <a:p>
            <a:pPr>
              <a:lnSpc>
                <a:spcPct val="200000"/>
              </a:lnSpc>
            </a:pPr>
            <a:r>
              <a:rPr lang="ja-JP" altLang="en-US" sz="2000" b="1" dirty="0">
                <a:latin typeface="+mn-ea"/>
              </a:rPr>
              <a:t>当時の自分に、今の自分から一つアドバイスを送るなら</a:t>
            </a:r>
            <a:endParaRPr lang="en-US" altLang="ja-JP" sz="2000" b="1" dirty="0">
              <a:latin typeface="+mn-ea"/>
            </a:endParaRPr>
          </a:p>
          <a:p>
            <a:pPr marL="0" indent="0">
              <a:lnSpc>
                <a:spcPct val="100000"/>
              </a:lnSpc>
              <a:buNone/>
            </a:pPr>
            <a:r>
              <a:rPr lang="ja-JP" altLang="en-US" sz="2000" b="1" dirty="0">
                <a:latin typeface="+mn-ea"/>
              </a:rPr>
              <a:t>　何と伝えますか？</a:t>
            </a:r>
          </a:p>
        </p:txBody>
      </p:sp>
    </p:spTree>
    <p:extLst>
      <p:ext uri="{BB962C8B-B14F-4D97-AF65-F5344CB8AC3E}">
        <p14:creationId xmlns:p14="http://schemas.microsoft.com/office/powerpoint/2010/main" val="2455721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370794C-FF88-6A54-1F07-B8865282662E}"/>
              </a:ext>
            </a:extLst>
          </p:cNvPr>
          <p:cNvSpPr>
            <a:spLocks noGrp="1"/>
          </p:cNvSpPr>
          <p:nvPr>
            <p:ph idx="1"/>
          </p:nvPr>
        </p:nvSpPr>
        <p:spPr>
          <a:ln>
            <a:solidFill>
              <a:schemeClr val="accent5"/>
            </a:solidFill>
          </a:ln>
        </p:spPr>
        <p:txBody>
          <a:bodyPr vert="horz" lIns="216000" tIns="270000" rIns="216000" bIns="45720" rtlCol="0">
            <a:noAutofit/>
          </a:bodyPr>
          <a:lstStyle/>
          <a:p>
            <a:pPr>
              <a:lnSpc>
                <a:spcPct val="150000"/>
              </a:lnSpc>
              <a:spcAft>
                <a:spcPts val="1350"/>
              </a:spcAft>
            </a:pPr>
            <a:r>
              <a:rPr lang="ja-JP" altLang="en-US" sz="2400"/>
              <a:t>議論を他人任せにせず、</a:t>
            </a:r>
            <a:r>
              <a:rPr lang="ja-JP" altLang="en-US" sz="2400" b="1"/>
              <a:t>積極的に自由に発言</a:t>
            </a:r>
            <a:br>
              <a:rPr lang="en-US" altLang="ja-JP" sz="2400" b="1"/>
            </a:br>
            <a:r>
              <a:rPr lang="ja-JP" altLang="en-US" sz="2400"/>
              <a:t>しましょう。</a:t>
            </a:r>
          </a:p>
          <a:p>
            <a:pPr>
              <a:lnSpc>
                <a:spcPct val="150000"/>
              </a:lnSpc>
              <a:spcAft>
                <a:spcPts val="1350"/>
              </a:spcAft>
            </a:pPr>
            <a:r>
              <a:rPr lang="ja-JP" altLang="en-US" sz="2400"/>
              <a:t>正解はありません。</a:t>
            </a:r>
            <a:r>
              <a:rPr lang="ja-JP" altLang="en-US" sz="2400" b="1"/>
              <a:t>他の人の発言を受け止め、</a:t>
            </a:r>
            <a:br>
              <a:rPr lang="en-US" altLang="ja-JP" sz="2400" b="1"/>
            </a:br>
            <a:r>
              <a:rPr lang="ja-JP" altLang="en-US" sz="2400" b="1"/>
              <a:t>批判しない</a:t>
            </a:r>
            <a:r>
              <a:rPr lang="ja-JP" altLang="en-US" sz="2400"/>
              <a:t>ようにしましょう。</a:t>
            </a:r>
          </a:p>
          <a:p>
            <a:pPr>
              <a:lnSpc>
                <a:spcPct val="150000"/>
              </a:lnSpc>
              <a:spcAft>
                <a:spcPts val="1350"/>
              </a:spcAft>
            </a:pPr>
            <a:r>
              <a:rPr lang="ja-JP" altLang="en-US" sz="2400"/>
              <a:t>個人の</a:t>
            </a:r>
            <a:r>
              <a:rPr lang="ja-JP" altLang="en-US" sz="2400" b="1"/>
              <a:t>発言内容はこの場限り</a:t>
            </a:r>
            <a:r>
              <a:rPr lang="ja-JP" altLang="en-US" sz="2400"/>
              <a:t>で、</a:t>
            </a:r>
            <a:br>
              <a:rPr lang="en-US" altLang="ja-JP" sz="2400"/>
            </a:br>
            <a:r>
              <a:rPr lang="ja-JP" altLang="en-US" sz="2400" b="1"/>
              <a:t>終わったら忘れましょう。</a:t>
            </a:r>
            <a:endParaRPr lang="en-US" altLang="ja-JP" sz="2400" b="1"/>
          </a:p>
        </p:txBody>
      </p:sp>
      <p:sp>
        <p:nvSpPr>
          <p:cNvPr id="4" name="スライド番号プレースホルダー 3">
            <a:extLst>
              <a:ext uri="{FF2B5EF4-FFF2-40B4-BE49-F238E27FC236}">
                <a16:creationId xmlns:a16="http://schemas.microsoft.com/office/drawing/2014/main" id="{1CB17AB4-5A71-AF4D-AC61-294F24981FC3}"/>
              </a:ext>
            </a:extLst>
          </p:cNvPr>
          <p:cNvSpPr>
            <a:spLocks noGrp="1"/>
          </p:cNvSpPr>
          <p:nvPr>
            <p:ph type="sldNum" sz="quarter" idx="12"/>
          </p:nvPr>
        </p:nvSpPr>
        <p:spPr/>
        <p:txBody>
          <a:bodyPr/>
          <a:lstStyle/>
          <a:p>
            <a:fld id="{43CE1F33-19CE-4414-9E55-507478994FA3}" type="slidenum">
              <a:rPr kumimoji="1" lang="ja-JP" altLang="en-US" smtClean="0"/>
              <a:t>10</a:t>
            </a:fld>
            <a:endParaRPr kumimoji="1" lang="ja-JP" altLang="en-US"/>
          </a:p>
        </p:txBody>
      </p:sp>
      <p:sp>
        <p:nvSpPr>
          <p:cNvPr id="2" name="タイトル 1">
            <a:extLst>
              <a:ext uri="{FF2B5EF4-FFF2-40B4-BE49-F238E27FC236}">
                <a16:creationId xmlns:a16="http://schemas.microsoft.com/office/drawing/2014/main" id="{F0B47759-0261-ECCB-7868-633EA86476AD}"/>
              </a:ext>
            </a:extLst>
          </p:cNvPr>
          <p:cNvSpPr>
            <a:spLocks noGrp="1"/>
          </p:cNvSpPr>
          <p:nvPr>
            <p:ph type="title"/>
          </p:nvPr>
        </p:nvSpPr>
        <p:spPr/>
        <p:txBody>
          <a:bodyPr/>
          <a:lstStyle/>
          <a:p>
            <a:r>
              <a:rPr kumimoji="1" lang="ja-JP" altLang="en-US" b="1">
                <a:solidFill>
                  <a:schemeClr val="accent5"/>
                </a:solidFill>
              </a:rPr>
              <a:t>グループワークのコツ</a:t>
            </a:r>
          </a:p>
        </p:txBody>
      </p:sp>
    </p:spTree>
    <p:extLst>
      <p:ext uri="{BB962C8B-B14F-4D97-AF65-F5344CB8AC3E}">
        <p14:creationId xmlns:p14="http://schemas.microsoft.com/office/powerpoint/2010/main" val="6326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D4D8848-14DA-19D5-C5AA-7692F3D04F32}"/>
              </a:ext>
            </a:extLst>
          </p:cNvPr>
          <p:cNvSpPr>
            <a:spLocks noGrp="1"/>
          </p:cNvSpPr>
          <p:nvPr>
            <p:ph type="title"/>
          </p:nvPr>
        </p:nvSpPr>
        <p:spPr/>
        <p:txBody>
          <a:bodyPr/>
          <a:lstStyle/>
          <a:p>
            <a:r>
              <a:rPr lang="ja-JP" altLang="en-US">
                <a:solidFill>
                  <a:prstClr val="black"/>
                </a:solidFill>
                <a:latin typeface="Century Gothic" panose="020F0302020204030204"/>
                <a:ea typeface="メイリオ" panose="020B0604030504040204" pitchFamily="50" charset="-128"/>
              </a:rPr>
              <a:t>未来人になる準備  </a:t>
            </a:r>
            <a:r>
              <a:rPr lang="ja-JP" altLang="en-US" sz="2400">
                <a:solidFill>
                  <a:prstClr val="black"/>
                </a:solidFill>
                <a:latin typeface="Century Gothic" panose="020F0302020204030204"/>
                <a:ea typeface="メイリオ" panose="020B0604030504040204" pitchFamily="50" charset="-128"/>
              </a:rPr>
              <a:t>ー過去を振り返る</a:t>
            </a:r>
            <a:endParaRPr lang="ja-JP" altLang="en-US"/>
          </a:p>
        </p:txBody>
      </p:sp>
      <p:sp>
        <p:nvSpPr>
          <p:cNvPr id="2" name="タイトル 1">
            <a:extLst>
              <a:ext uri="{FF2B5EF4-FFF2-40B4-BE49-F238E27FC236}">
                <a16:creationId xmlns:a16="http://schemas.microsoft.com/office/drawing/2014/main" id="{60B0EB27-17F5-F833-82AD-F734A6668BC0}"/>
              </a:ext>
            </a:extLst>
          </p:cNvPr>
          <p:cNvSpPr txBox="1">
            <a:spLocks/>
          </p:cNvSpPr>
          <p:nvPr/>
        </p:nvSpPr>
        <p:spPr>
          <a:xfrm>
            <a:off x="266552" y="2758107"/>
            <a:ext cx="8610897" cy="533876"/>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kumimoji="1" sz="4000" kern="1200">
                <a:solidFill>
                  <a:schemeClr val="tx1"/>
                </a:solidFill>
                <a:latin typeface="+mj-lt"/>
                <a:ea typeface="+mj-ea"/>
                <a:cs typeface="+mj-cs"/>
              </a:defRPr>
            </a:lvl1pPr>
          </a:lstStyle>
          <a:p>
            <a:r>
              <a:rPr lang="ja-JP" altLang="en-US" sz="2700" b="1">
                <a:solidFill>
                  <a:schemeClr val="accent5">
                    <a:lumMod val="75000"/>
                  </a:schemeClr>
                </a:solidFill>
                <a:latin typeface="Century Gothic" panose="020F0302020204030204"/>
                <a:ea typeface="メイリオ" panose="020B0604030504040204" pitchFamily="50" charset="-128"/>
              </a:rPr>
              <a:t>ワーク </a:t>
            </a:r>
            <a:r>
              <a:rPr lang="en-US" altLang="ja-JP" sz="2700" b="1">
                <a:solidFill>
                  <a:schemeClr val="accent5">
                    <a:lumMod val="75000"/>
                  </a:schemeClr>
                </a:solidFill>
                <a:latin typeface="Century Gothic" panose="020F0302020204030204"/>
                <a:ea typeface="メイリオ" panose="020B0604030504040204" pitchFamily="50" charset="-128"/>
              </a:rPr>
              <a:t>1</a:t>
            </a:r>
            <a:endParaRPr lang="ja-JP" altLang="en-US" sz="2700" b="1">
              <a:solidFill>
                <a:schemeClr val="accent5">
                  <a:lumMod val="75000"/>
                </a:schemeClr>
              </a:solidFill>
            </a:endParaRPr>
          </a:p>
        </p:txBody>
      </p:sp>
    </p:spTree>
    <p:extLst>
      <p:ext uri="{BB962C8B-B14F-4D97-AF65-F5344CB8AC3E}">
        <p14:creationId xmlns:p14="http://schemas.microsoft.com/office/powerpoint/2010/main" val="3568798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35B18B-34D2-4F1A-36C4-72D846378F6E}"/>
              </a:ext>
            </a:extLst>
          </p:cNvPr>
          <p:cNvSpPr>
            <a:spLocks noGrp="1"/>
          </p:cNvSpPr>
          <p:nvPr>
            <p:ph type="title"/>
          </p:nvPr>
        </p:nvSpPr>
        <p:spPr/>
        <p:txBody>
          <a:bodyPr/>
          <a:lstStyle/>
          <a:p>
            <a:r>
              <a:rPr lang="ja-JP" altLang="en-US">
                <a:solidFill>
                  <a:schemeClr val="tx1">
                    <a:lumMod val="95000"/>
                    <a:lumOff val="5000"/>
                  </a:schemeClr>
                </a:solidFill>
              </a:rPr>
              <a:t>過去を振り返るコツ</a:t>
            </a:r>
            <a:endParaRPr kumimoji="1" lang="ja-JP" altLang="en-US">
              <a:solidFill>
                <a:schemeClr val="tx1">
                  <a:lumMod val="95000"/>
                  <a:lumOff val="5000"/>
                </a:schemeClr>
              </a:solidFill>
            </a:endParaRPr>
          </a:p>
        </p:txBody>
      </p:sp>
      <p:sp>
        <p:nvSpPr>
          <p:cNvPr id="3" name="コンテンツ プレースホルダー 2">
            <a:extLst>
              <a:ext uri="{FF2B5EF4-FFF2-40B4-BE49-F238E27FC236}">
                <a16:creationId xmlns:a16="http://schemas.microsoft.com/office/drawing/2014/main" id="{EF1A0C85-CFCB-7A57-BAD3-04FB833FC1B6}"/>
              </a:ext>
            </a:extLst>
          </p:cNvPr>
          <p:cNvSpPr>
            <a:spLocks noGrp="1"/>
          </p:cNvSpPr>
          <p:nvPr>
            <p:ph idx="1"/>
          </p:nvPr>
        </p:nvSpPr>
        <p:spPr>
          <a:xfrm>
            <a:off x="628649" y="1118588"/>
            <a:ext cx="8045793" cy="5058376"/>
          </a:xfrm>
          <a:ln>
            <a:noFill/>
          </a:ln>
        </p:spPr>
        <p:txBody>
          <a:bodyPr>
            <a:normAutofit/>
          </a:bodyPr>
          <a:lstStyle/>
          <a:p>
            <a:pPr>
              <a:lnSpc>
                <a:spcPct val="150000"/>
              </a:lnSpc>
            </a:pPr>
            <a:r>
              <a:rPr lang="ja-JP" altLang="en-US" sz="2400" dirty="0"/>
              <a:t>過去の振り返りに使える情報は様々なものがあります。</a:t>
            </a:r>
            <a:br>
              <a:rPr lang="en-US" altLang="ja-JP" sz="2400" dirty="0"/>
            </a:br>
            <a:r>
              <a:rPr lang="ja-JP" altLang="en-US" sz="2400" dirty="0"/>
              <a:t>以下を参考に、可能な範囲で準備・実施してみましょう。</a:t>
            </a:r>
          </a:p>
          <a:p>
            <a:endParaRPr kumimoji="1" lang="ja-JP" altLang="en-US" dirty="0"/>
          </a:p>
        </p:txBody>
      </p:sp>
      <p:sp>
        <p:nvSpPr>
          <p:cNvPr id="4" name="スライド番号プレースホルダー 3">
            <a:extLst>
              <a:ext uri="{FF2B5EF4-FFF2-40B4-BE49-F238E27FC236}">
                <a16:creationId xmlns:a16="http://schemas.microsoft.com/office/drawing/2014/main" id="{56FCC7DB-DAAA-71DC-6B5E-1BE80298283A}"/>
              </a:ext>
            </a:extLst>
          </p:cNvPr>
          <p:cNvSpPr>
            <a:spLocks noGrp="1"/>
          </p:cNvSpPr>
          <p:nvPr>
            <p:ph type="sldNum" sz="quarter" idx="12"/>
          </p:nvPr>
        </p:nvSpPr>
        <p:spPr/>
        <p:txBody>
          <a:bodyPr/>
          <a:lstStyle/>
          <a:p>
            <a:fld id="{43CE1F33-19CE-4414-9E55-507478994FA3}" type="slidenum">
              <a:rPr kumimoji="1" lang="ja-JP" altLang="en-US" smtClean="0"/>
              <a:t>12</a:t>
            </a:fld>
            <a:endParaRPr kumimoji="1" lang="ja-JP" altLang="en-US"/>
          </a:p>
        </p:txBody>
      </p:sp>
      <p:sp>
        <p:nvSpPr>
          <p:cNvPr id="5" name="正方形/長方形 4">
            <a:extLst>
              <a:ext uri="{FF2B5EF4-FFF2-40B4-BE49-F238E27FC236}">
                <a16:creationId xmlns:a16="http://schemas.microsoft.com/office/drawing/2014/main" id="{E724A324-0204-FB3C-3B10-50F00AB503E6}"/>
              </a:ext>
            </a:extLst>
          </p:cNvPr>
          <p:cNvSpPr/>
          <p:nvPr/>
        </p:nvSpPr>
        <p:spPr>
          <a:xfrm>
            <a:off x="645795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grpSp>
        <p:nvGrpSpPr>
          <p:cNvPr id="10" name="グループ化 9">
            <a:extLst>
              <a:ext uri="{FF2B5EF4-FFF2-40B4-BE49-F238E27FC236}">
                <a16:creationId xmlns:a16="http://schemas.microsoft.com/office/drawing/2014/main" id="{6AFA0150-D577-0836-E68E-4E490A8F078D}"/>
              </a:ext>
            </a:extLst>
          </p:cNvPr>
          <p:cNvGrpSpPr/>
          <p:nvPr/>
        </p:nvGrpSpPr>
        <p:grpSpPr>
          <a:xfrm>
            <a:off x="623846" y="3186260"/>
            <a:ext cx="7891504" cy="2566431"/>
            <a:chOff x="639048" y="2986280"/>
            <a:chExt cx="7891504" cy="2328673"/>
          </a:xfrm>
        </p:grpSpPr>
        <p:grpSp>
          <p:nvGrpSpPr>
            <p:cNvPr id="6" name="グループ化 5">
              <a:extLst>
                <a:ext uri="{FF2B5EF4-FFF2-40B4-BE49-F238E27FC236}">
                  <a16:creationId xmlns:a16="http://schemas.microsoft.com/office/drawing/2014/main" id="{9FDE5EE3-7E78-1474-694B-FD976E0EC562}"/>
                </a:ext>
              </a:extLst>
            </p:cNvPr>
            <p:cNvGrpSpPr/>
            <p:nvPr/>
          </p:nvGrpSpPr>
          <p:grpSpPr>
            <a:xfrm>
              <a:off x="639048" y="2986280"/>
              <a:ext cx="7891504" cy="2328673"/>
              <a:chOff x="639048" y="2986280"/>
              <a:chExt cx="7891504" cy="2328673"/>
            </a:xfrm>
          </p:grpSpPr>
          <p:sp>
            <p:nvSpPr>
              <p:cNvPr id="7" name="正方形/長方形 6">
                <a:extLst>
                  <a:ext uri="{FF2B5EF4-FFF2-40B4-BE49-F238E27FC236}">
                    <a16:creationId xmlns:a16="http://schemas.microsoft.com/office/drawing/2014/main" id="{DEF59116-57D8-7C11-D1AC-4BCD9D914440}"/>
                  </a:ext>
                </a:extLst>
              </p:cNvPr>
              <p:cNvSpPr/>
              <p:nvPr/>
            </p:nvSpPr>
            <p:spPr bwMode="gray">
              <a:xfrm>
                <a:off x="639048" y="2986280"/>
                <a:ext cx="2469912" cy="298930"/>
              </a:xfrm>
              <a:prstGeom prst="rect">
                <a:avLst/>
              </a:prstGeom>
              <a:solidFill>
                <a:schemeClr val="bg1">
                  <a:lumMod val="85000"/>
                </a:schemeClr>
              </a:solidFill>
              <a:ln w="19050" cap="flat" cmpd="sng" algn="ctr">
                <a:solidFill>
                  <a:schemeClr val="bg1"/>
                </a:solidFill>
                <a:prstDash val="solid"/>
              </a:ln>
              <a:effectLst/>
            </p:spPr>
            <p:txBody>
              <a:bodyPr lIns="54000" tIns="54000" rIns="54000" bIns="54000" rtlCol="0" anchor="ctr" anchorCtr="0"/>
              <a:lstStyle/>
              <a:p>
                <a:pPr algn="ctr" defTabSz="752990"/>
                <a:r>
                  <a:rPr lang="ja-JP" altLang="en-US" sz="1200" b="1" kern="0">
                    <a:latin typeface="+mn-ea"/>
                    <a:cs typeface="Meiryo UI" panose="020B0604030504040204" pitchFamily="50" charset="-128"/>
                  </a:rPr>
                  <a:t>１．地域に関する資料の共有</a:t>
                </a:r>
              </a:p>
            </p:txBody>
          </p:sp>
          <p:sp>
            <p:nvSpPr>
              <p:cNvPr id="8" name="正方形/長方形 7">
                <a:extLst>
                  <a:ext uri="{FF2B5EF4-FFF2-40B4-BE49-F238E27FC236}">
                    <a16:creationId xmlns:a16="http://schemas.microsoft.com/office/drawing/2014/main" id="{2B15CF0C-39C9-F258-6E43-DB048E65CC56}"/>
                  </a:ext>
                </a:extLst>
              </p:cNvPr>
              <p:cNvSpPr/>
              <p:nvPr/>
            </p:nvSpPr>
            <p:spPr bwMode="gray">
              <a:xfrm>
                <a:off x="667769" y="3337549"/>
                <a:ext cx="2412473" cy="1977401"/>
              </a:xfrm>
              <a:prstGeom prst="rect">
                <a:avLst/>
              </a:prstGeom>
              <a:solidFill>
                <a:schemeClr val="bg1"/>
              </a:solidFill>
              <a:ln w="12700" cap="flat" cmpd="sng" algn="ctr">
                <a:solidFill>
                  <a:schemeClr val="tx1"/>
                </a:solidFill>
                <a:prstDash val="solid"/>
              </a:ln>
              <a:effectLst/>
            </p:spPr>
            <p:txBody>
              <a:bodyPr lIns="81000" tIns="81000" rIns="81000" bIns="81000" rtlCol="0" anchor="t" anchorCtr="0"/>
              <a:lstStyle/>
              <a:p>
                <a:pPr marL="107997" indent="-80998" defTabSz="752990">
                  <a:spcBef>
                    <a:spcPts val="150"/>
                  </a:spcBef>
                  <a:buClr>
                    <a:schemeClr val="bg1">
                      <a:lumMod val="50000"/>
                    </a:schemeClr>
                  </a:buClr>
                  <a:buSzPct val="80000"/>
                  <a:buFont typeface="Arial" panose="020B0604020202020204" pitchFamily="34" charset="0"/>
                  <a:buChar char="•"/>
                </a:pPr>
                <a:r>
                  <a:rPr lang="ja-JP" altLang="en-US" sz="1200" kern="0">
                    <a:solidFill>
                      <a:prstClr val="black"/>
                    </a:solidFill>
                    <a:latin typeface="+mn-ea"/>
                    <a:cs typeface="Meiryo UI" panose="020B0604030504040204" pitchFamily="50" charset="-128"/>
                  </a:rPr>
                  <a:t>地域で過去にどのような出来事が起こっていたか、</a:t>
                </a:r>
                <a:r>
                  <a:rPr lang="ja-JP" altLang="en-US" sz="1200" b="1" kern="0">
                    <a:solidFill>
                      <a:prstClr val="black"/>
                    </a:solidFill>
                    <a:latin typeface="+mn-ea"/>
                    <a:cs typeface="Meiryo UI" panose="020B0604030504040204" pitchFamily="50" charset="-128"/>
                  </a:rPr>
                  <a:t>象徴的な事柄に関する過去の新聞記事や、自治体の歴史がわかる資料</a:t>
                </a:r>
                <a:r>
                  <a:rPr lang="ja-JP" altLang="en-US" sz="1200" kern="0">
                    <a:solidFill>
                      <a:prstClr val="black"/>
                    </a:solidFill>
                    <a:latin typeface="+mn-ea"/>
                    <a:cs typeface="Meiryo UI" panose="020B0604030504040204" pitchFamily="50" charset="-128"/>
                  </a:rPr>
                  <a:t>（例：市史、町史、広報誌等）を用意するのもよいでしょう。</a:t>
                </a:r>
                <a:endParaRPr lang="en-US" altLang="ja-JP" sz="1200" kern="0">
                  <a:solidFill>
                    <a:prstClr val="black"/>
                  </a:solidFill>
                  <a:latin typeface="+mn-ea"/>
                  <a:cs typeface="Meiryo UI" panose="020B0604030504040204" pitchFamily="50" charset="-128"/>
                </a:endParaRPr>
              </a:p>
            </p:txBody>
          </p:sp>
          <p:sp>
            <p:nvSpPr>
              <p:cNvPr id="17" name="正方形/長方形 16">
                <a:extLst>
                  <a:ext uri="{FF2B5EF4-FFF2-40B4-BE49-F238E27FC236}">
                    <a16:creationId xmlns:a16="http://schemas.microsoft.com/office/drawing/2014/main" id="{AEE0485E-C979-400A-D355-201816D47CEF}"/>
                  </a:ext>
                </a:extLst>
              </p:cNvPr>
              <p:cNvSpPr/>
              <p:nvPr/>
            </p:nvSpPr>
            <p:spPr bwMode="gray">
              <a:xfrm>
                <a:off x="3349844" y="2986281"/>
                <a:ext cx="2469912" cy="298930"/>
              </a:xfrm>
              <a:prstGeom prst="rect">
                <a:avLst/>
              </a:prstGeom>
              <a:solidFill>
                <a:schemeClr val="bg1">
                  <a:lumMod val="85000"/>
                </a:schemeClr>
              </a:solidFill>
              <a:ln w="19050" cap="flat" cmpd="sng" algn="ctr">
                <a:solidFill>
                  <a:schemeClr val="bg1"/>
                </a:solidFill>
                <a:prstDash val="solid"/>
              </a:ln>
              <a:effectLst/>
            </p:spPr>
            <p:txBody>
              <a:bodyPr lIns="54000" tIns="54000" rIns="54000" bIns="54000" rtlCol="0" anchor="ctr" anchorCtr="0"/>
              <a:lstStyle/>
              <a:p>
                <a:pPr algn="ctr" defTabSz="752990"/>
                <a:r>
                  <a:rPr lang="ja-JP" altLang="en-US" sz="1200" b="1" kern="0">
                    <a:latin typeface="+mn-ea"/>
                    <a:cs typeface="Meiryo UI" panose="020B0604030504040204" pitchFamily="50" charset="-128"/>
                  </a:rPr>
                  <a:t>２．具体的な数値指標の活用</a:t>
                </a:r>
              </a:p>
            </p:txBody>
          </p:sp>
          <p:sp>
            <p:nvSpPr>
              <p:cNvPr id="18" name="正方形/長方形 17">
                <a:extLst>
                  <a:ext uri="{FF2B5EF4-FFF2-40B4-BE49-F238E27FC236}">
                    <a16:creationId xmlns:a16="http://schemas.microsoft.com/office/drawing/2014/main" id="{C670EC18-B2C3-C435-B342-F783083E8357}"/>
                  </a:ext>
                </a:extLst>
              </p:cNvPr>
              <p:cNvSpPr/>
              <p:nvPr/>
            </p:nvSpPr>
            <p:spPr bwMode="gray">
              <a:xfrm>
                <a:off x="3378567" y="3337552"/>
                <a:ext cx="2412473" cy="1977401"/>
              </a:xfrm>
              <a:prstGeom prst="rect">
                <a:avLst/>
              </a:prstGeom>
              <a:solidFill>
                <a:schemeClr val="bg1"/>
              </a:solidFill>
              <a:ln w="12700" cap="flat" cmpd="sng" algn="ctr">
                <a:solidFill>
                  <a:schemeClr val="tx1"/>
                </a:solidFill>
                <a:prstDash val="solid"/>
              </a:ln>
              <a:effectLst/>
            </p:spPr>
            <p:txBody>
              <a:bodyPr lIns="81000" tIns="81000" rIns="81000" bIns="81000" rtlCol="0" anchor="t" anchorCtr="0"/>
              <a:lstStyle/>
              <a:p>
                <a:pPr marL="107997" indent="-80998" defTabSz="752990">
                  <a:spcBef>
                    <a:spcPts val="150"/>
                  </a:spcBef>
                  <a:buClr>
                    <a:schemeClr val="bg1">
                      <a:lumMod val="50000"/>
                    </a:schemeClr>
                  </a:buClr>
                  <a:buSzPct val="80000"/>
                  <a:buFont typeface="Arial" panose="020B0604020202020204" pitchFamily="34" charset="0"/>
                  <a:buChar char="•"/>
                </a:pPr>
                <a:r>
                  <a:rPr lang="ja-JP" altLang="en-US" sz="1200" kern="0" dirty="0">
                    <a:solidFill>
                      <a:prstClr val="black"/>
                    </a:solidFill>
                    <a:latin typeface="+mn-ea"/>
                    <a:cs typeface="Meiryo UI" panose="020B0604030504040204" pitchFamily="50" charset="-128"/>
                  </a:rPr>
                  <a:t>地域の現状を指し示す数値指標などと、それらに関連したこれまでの施策を共有することも一案です。</a:t>
                </a:r>
                <a:endParaRPr lang="en-US" altLang="ja-JP" sz="1200" kern="0" dirty="0">
                  <a:solidFill>
                    <a:prstClr val="black"/>
                  </a:solidFill>
                  <a:latin typeface="+mn-ea"/>
                  <a:cs typeface="Meiryo UI" panose="020B0604030504040204" pitchFamily="50" charset="-128"/>
                </a:endParaRPr>
              </a:p>
              <a:p>
                <a:pPr marL="107997" indent="-80998" defTabSz="752990">
                  <a:spcBef>
                    <a:spcPts val="150"/>
                  </a:spcBef>
                  <a:buClr>
                    <a:schemeClr val="bg1">
                      <a:lumMod val="50000"/>
                    </a:schemeClr>
                  </a:buClr>
                  <a:buSzPct val="80000"/>
                  <a:buFont typeface="Arial" panose="020B0604020202020204" pitchFamily="34" charset="0"/>
                  <a:buChar char="•"/>
                </a:pPr>
                <a:r>
                  <a:rPr lang="ja-JP" altLang="en-US" sz="1200" kern="0" dirty="0">
                    <a:solidFill>
                      <a:prstClr val="black"/>
                    </a:solidFill>
                    <a:latin typeface="+mn-ea"/>
                    <a:cs typeface="Meiryo UI" panose="020B0604030504040204" pitchFamily="50" charset="-128"/>
                  </a:rPr>
                  <a:t>例えば、</a:t>
                </a:r>
                <a:r>
                  <a:rPr lang="ja-JP" altLang="en-US" sz="1200" b="1" kern="0" dirty="0">
                    <a:solidFill>
                      <a:prstClr val="black"/>
                    </a:solidFill>
                    <a:latin typeface="+mn-ea"/>
                    <a:cs typeface="Meiryo UI" panose="020B0604030504040204" pitchFamily="50" charset="-128"/>
                  </a:rPr>
                  <a:t>住民意識調査</a:t>
                </a:r>
                <a:r>
                  <a:rPr lang="ja-JP" altLang="en-US" sz="1200" kern="0" dirty="0">
                    <a:solidFill>
                      <a:prstClr val="black"/>
                    </a:solidFill>
                    <a:latin typeface="+mn-ea"/>
                    <a:cs typeface="Meiryo UI" panose="020B0604030504040204" pitchFamily="50" charset="-128"/>
                  </a:rPr>
                  <a:t>やデジタル庁が公開する、</a:t>
                </a:r>
                <a:r>
                  <a:rPr lang="ja-JP" altLang="en-US" sz="1200" b="1" kern="0" dirty="0">
                    <a:solidFill>
                      <a:prstClr val="black"/>
                    </a:solidFill>
                    <a:latin typeface="+mn-ea"/>
                    <a:cs typeface="Meiryo UI" panose="020B0604030504040204" pitchFamily="50" charset="-128"/>
                  </a:rPr>
                  <a:t>地域幸福度（</a:t>
                </a:r>
                <a:r>
                  <a:rPr lang="en-US" altLang="ja-JP" sz="1200" b="1" kern="0" dirty="0">
                    <a:solidFill>
                      <a:prstClr val="black"/>
                    </a:solidFill>
                    <a:latin typeface="+mn-ea"/>
                    <a:cs typeface="Meiryo UI" panose="020B0604030504040204" pitchFamily="50" charset="-128"/>
                  </a:rPr>
                  <a:t>Well-Being</a:t>
                </a:r>
                <a:r>
                  <a:rPr lang="ja-JP" altLang="en-US" sz="1200" b="1" kern="0" dirty="0">
                    <a:solidFill>
                      <a:prstClr val="black"/>
                    </a:solidFill>
                    <a:latin typeface="+mn-ea"/>
                    <a:cs typeface="Meiryo UI" panose="020B0604030504040204" pitchFamily="50" charset="-128"/>
                  </a:rPr>
                  <a:t>）指標</a:t>
                </a:r>
                <a:r>
                  <a:rPr lang="ja-JP" altLang="en-US" sz="1200" kern="0" dirty="0">
                    <a:solidFill>
                      <a:prstClr val="black"/>
                    </a:solidFill>
                    <a:latin typeface="+mn-ea"/>
                    <a:cs typeface="Meiryo UI" panose="020B0604030504040204" pitchFamily="50" charset="-128"/>
                  </a:rPr>
                  <a:t>を公開しており、自治体の特徴を把握することができます。</a:t>
                </a:r>
                <a:br>
                  <a:rPr lang="en-US" altLang="ja-JP" sz="1200" kern="0" dirty="0">
                    <a:solidFill>
                      <a:prstClr val="black"/>
                    </a:solidFill>
                    <a:latin typeface="+mn-ea"/>
                    <a:cs typeface="Meiryo UI" panose="020B0604030504040204" pitchFamily="50" charset="-128"/>
                  </a:rPr>
                </a:br>
                <a:endParaRPr lang="en-US" altLang="ja-JP" sz="1050" kern="0" dirty="0">
                  <a:solidFill>
                    <a:prstClr val="black"/>
                  </a:solidFill>
                  <a:latin typeface="+mn-ea"/>
                  <a:cs typeface="Meiryo UI" panose="020B0604030504040204" pitchFamily="50" charset="-128"/>
                </a:endParaRPr>
              </a:p>
            </p:txBody>
          </p:sp>
          <p:sp>
            <p:nvSpPr>
              <p:cNvPr id="21" name="正方形/長方形 20">
                <a:extLst>
                  <a:ext uri="{FF2B5EF4-FFF2-40B4-BE49-F238E27FC236}">
                    <a16:creationId xmlns:a16="http://schemas.microsoft.com/office/drawing/2014/main" id="{12CCB276-7B45-ABD0-E345-EC8E0D7F4087}"/>
                  </a:ext>
                </a:extLst>
              </p:cNvPr>
              <p:cNvSpPr/>
              <p:nvPr/>
            </p:nvSpPr>
            <p:spPr bwMode="gray">
              <a:xfrm>
                <a:off x="6060640" y="2988567"/>
                <a:ext cx="2469912" cy="298930"/>
              </a:xfrm>
              <a:prstGeom prst="rect">
                <a:avLst/>
              </a:prstGeom>
              <a:solidFill>
                <a:schemeClr val="bg1">
                  <a:lumMod val="85000"/>
                </a:schemeClr>
              </a:solidFill>
              <a:ln w="19050" cap="flat" cmpd="sng" algn="ctr">
                <a:solidFill>
                  <a:schemeClr val="bg1"/>
                </a:solidFill>
                <a:prstDash val="solid"/>
              </a:ln>
              <a:effectLst/>
            </p:spPr>
            <p:txBody>
              <a:bodyPr lIns="54000" tIns="54000" rIns="54000" bIns="54000" rtlCol="0" anchor="ctr" anchorCtr="0"/>
              <a:lstStyle/>
              <a:p>
                <a:pPr algn="ctr" defTabSz="752990"/>
                <a:r>
                  <a:rPr lang="ja-JP" altLang="en-US" sz="1200" b="1" kern="0">
                    <a:latin typeface="+mn-ea"/>
                    <a:cs typeface="Meiryo UI" panose="020B0604030504040204" pitchFamily="50" charset="-128"/>
                  </a:rPr>
                  <a:t>３．歴史を知る人物の語り</a:t>
                </a:r>
              </a:p>
            </p:txBody>
          </p:sp>
          <p:sp>
            <p:nvSpPr>
              <p:cNvPr id="25" name="正方形/長方形 24">
                <a:extLst>
                  <a:ext uri="{FF2B5EF4-FFF2-40B4-BE49-F238E27FC236}">
                    <a16:creationId xmlns:a16="http://schemas.microsoft.com/office/drawing/2014/main" id="{B904F921-F8AD-2BE4-C1A7-E83122791374}"/>
                  </a:ext>
                </a:extLst>
              </p:cNvPr>
              <p:cNvSpPr/>
              <p:nvPr/>
            </p:nvSpPr>
            <p:spPr bwMode="gray">
              <a:xfrm>
                <a:off x="6089362" y="3339837"/>
                <a:ext cx="2412473" cy="1975115"/>
              </a:xfrm>
              <a:prstGeom prst="rect">
                <a:avLst/>
              </a:prstGeom>
              <a:solidFill>
                <a:schemeClr val="bg1"/>
              </a:solidFill>
              <a:ln w="12700" cap="flat" cmpd="sng" algn="ctr">
                <a:solidFill>
                  <a:schemeClr val="tx1"/>
                </a:solidFill>
                <a:prstDash val="solid"/>
              </a:ln>
              <a:effectLst/>
            </p:spPr>
            <p:txBody>
              <a:bodyPr lIns="81000" tIns="81000" rIns="81000" bIns="81000" rtlCol="0" anchor="t" anchorCtr="0"/>
              <a:lstStyle/>
              <a:p>
                <a:pPr marL="107997" indent="-80998" defTabSz="752990">
                  <a:spcBef>
                    <a:spcPts val="150"/>
                  </a:spcBef>
                  <a:buClr>
                    <a:schemeClr val="bg1">
                      <a:lumMod val="50000"/>
                    </a:schemeClr>
                  </a:buClr>
                  <a:buSzPct val="80000"/>
                  <a:buFont typeface="Arial" panose="020B0604020202020204" pitchFamily="34" charset="0"/>
                  <a:buChar char="•"/>
                </a:pPr>
                <a:r>
                  <a:rPr lang="ja-JP" altLang="en-US" sz="1200" kern="0">
                    <a:solidFill>
                      <a:prstClr val="black"/>
                    </a:solidFill>
                    <a:latin typeface="+mn-ea"/>
                    <a:cs typeface="Meiryo UI" panose="020B0604030504040204" pitchFamily="50" charset="-128"/>
                  </a:rPr>
                  <a:t>地域住民や自治体職員</a:t>
                </a:r>
                <a:r>
                  <a:rPr lang="en-US" altLang="ja-JP" sz="1200" kern="0">
                    <a:solidFill>
                      <a:prstClr val="black"/>
                    </a:solidFill>
                    <a:latin typeface="+mn-ea"/>
                    <a:cs typeface="Meiryo UI" panose="020B0604030504040204" pitchFamily="50" charset="-128"/>
                  </a:rPr>
                  <a:t>OBOG</a:t>
                </a:r>
                <a:r>
                  <a:rPr lang="ja-JP" altLang="en-US" sz="1200" kern="0">
                    <a:solidFill>
                      <a:prstClr val="black"/>
                    </a:solidFill>
                    <a:latin typeface="+mn-ea"/>
                    <a:cs typeface="Meiryo UI" panose="020B0604030504040204" pitchFamily="50" charset="-128"/>
                  </a:rPr>
                  <a:t>の方など、</a:t>
                </a:r>
                <a:r>
                  <a:rPr lang="ja-JP" altLang="en-US" sz="1200" b="1" kern="0">
                    <a:solidFill>
                      <a:prstClr val="black"/>
                    </a:solidFill>
                    <a:latin typeface="+mn-ea"/>
                    <a:cs typeface="Meiryo UI" panose="020B0604030504040204" pitchFamily="50" charset="-128"/>
                  </a:rPr>
                  <a:t>地域のこれまでの変遷について詳しい方から話題提供</a:t>
                </a:r>
                <a:r>
                  <a:rPr lang="ja-JP" altLang="en-US" sz="1200" kern="0">
                    <a:solidFill>
                      <a:prstClr val="black"/>
                    </a:solidFill>
                    <a:latin typeface="+mn-ea"/>
                    <a:cs typeface="Meiryo UI" panose="020B0604030504040204" pitchFamily="50" charset="-128"/>
                  </a:rPr>
                  <a:t>としてお話いただくことも一案です。</a:t>
                </a:r>
                <a:endParaRPr lang="en-US" altLang="ja-JP" sz="1200" kern="0">
                  <a:solidFill>
                    <a:prstClr val="black"/>
                  </a:solidFill>
                  <a:latin typeface="+mn-ea"/>
                  <a:cs typeface="Meiryo UI" panose="020B0604030504040204" pitchFamily="50" charset="-128"/>
                </a:endParaRPr>
              </a:p>
              <a:p>
                <a:pPr defTabSz="752990">
                  <a:spcBef>
                    <a:spcPts val="150"/>
                  </a:spcBef>
                  <a:buClr>
                    <a:schemeClr val="tx1">
                      <a:lumMod val="90000"/>
                      <a:lumOff val="10000"/>
                    </a:schemeClr>
                  </a:buClr>
                  <a:buSzPct val="80000"/>
                </a:pPr>
                <a:endParaRPr lang="en-US" altLang="ja-JP" sz="1200" kern="0">
                  <a:solidFill>
                    <a:prstClr val="black"/>
                  </a:solidFill>
                  <a:latin typeface="+mn-ea"/>
                  <a:cs typeface="Meiryo UI" panose="020B0604030504040204" pitchFamily="50" charset="-128"/>
                </a:endParaRPr>
              </a:p>
            </p:txBody>
          </p:sp>
        </p:grpSp>
        <p:pic>
          <p:nvPicPr>
            <p:cNvPr id="9" name="グラフィックス 8" descr="新聞 枠線">
              <a:extLst>
                <a:ext uri="{FF2B5EF4-FFF2-40B4-BE49-F238E27FC236}">
                  <a16:creationId xmlns:a16="http://schemas.microsoft.com/office/drawing/2014/main" id="{A6651C60-FDBF-CD75-B7B4-29C7A14E4E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8329" y="4489481"/>
              <a:ext cx="556602" cy="556602"/>
            </a:xfrm>
            <a:prstGeom prst="rect">
              <a:avLst/>
            </a:prstGeom>
          </p:spPr>
        </p:pic>
        <p:pic>
          <p:nvPicPr>
            <p:cNvPr id="11" name="グラフィックス 10" descr="棚の本 枠線">
              <a:extLst>
                <a:ext uri="{FF2B5EF4-FFF2-40B4-BE49-F238E27FC236}">
                  <a16:creationId xmlns:a16="http://schemas.microsoft.com/office/drawing/2014/main" id="{F91E3421-B049-E27E-7B53-DCE123C13A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04467" y="4489483"/>
              <a:ext cx="556603" cy="556603"/>
            </a:xfrm>
            <a:prstGeom prst="rect">
              <a:avLst/>
            </a:prstGeom>
          </p:spPr>
        </p:pic>
        <p:sp>
          <p:nvSpPr>
            <p:cNvPr id="12" name="テキスト ボックス 11">
              <a:extLst>
                <a:ext uri="{FF2B5EF4-FFF2-40B4-BE49-F238E27FC236}">
                  <a16:creationId xmlns:a16="http://schemas.microsoft.com/office/drawing/2014/main" id="{207B79B5-BC81-40CE-CA7F-89F877BACC96}"/>
                </a:ext>
              </a:extLst>
            </p:cNvPr>
            <p:cNvSpPr txBox="1"/>
            <p:nvPr/>
          </p:nvSpPr>
          <p:spPr>
            <a:xfrm>
              <a:off x="961331" y="4982442"/>
              <a:ext cx="790601" cy="300082"/>
            </a:xfrm>
            <a:prstGeom prst="rect">
              <a:avLst/>
            </a:prstGeom>
            <a:noFill/>
          </p:spPr>
          <p:txBody>
            <a:bodyPr wrap="none" rtlCol="0">
              <a:spAutoFit/>
            </a:bodyPr>
            <a:lstStyle/>
            <a:p>
              <a:pPr algn="ctr"/>
              <a:r>
                <a:rPr lang="ja-JP" altLang="en-US" sz="675"/>
                <a:t>過去の新聞記事</a:t>
              </a:r>
              <a:endParaRPr lang="en-US" altLang="ja-JP" sz="675"/>
            </a:p>
            <a:p>
              <a:pPr algn="ctr"/>
              <a:r>
                <a:rPr lang="ja-JP" altLang="en-US" sz="675"/>
                <a:t>広報誌 等</a:t>
              </a:r>
            </a:p>
          </p:txBody>
        </p:sp>
        <p:sp>
          <p:nvSpPr>
            <p:cNvPr id="13" name="テキスト ボックス 12">
              <a:extLst>
                <a:ext uri="{FF2B5EF4-FFF2-40B4-BE49-F238E27FC236}">
                  <a16:creationId xmlns:a16="http://schemas.microsoft.com/office/drawing/2014/main" id="{DBD91C67-7ECB-13F9-177B-231285255F90}"/>
                </a:ext>
              </a:extLst>
            </p:cNvPr>
            <p:cNvSpPr txBox="1"/>
            <p:nvPr/>
          </p:nvSpPr>
          <p:spPr>
            <a:xfrm>
              <a:off x="1932163" y="4982442"/>
              <a:ext cx="901209" cy="300082"/>
            </a:xfrm>
            <a:prstGeom prst="rect">
              <a:avLst/>
            </a:prstGeom>
            <a:noFill/>
          </p:spPr>
          <p:txBody>
            <a:bodyPr wrap="none" rtlCol="0">
              <a:spAutoFit/>
            </a:bodyPr>
            <a:lstStyle/>
            <a:p>
              <a:pPr algn="ctr"/>
              <a:r>
                <a:rPr lang="ja-JP" altLang="en-US" sz="675"/>
                <a:t>市史・町史</a:t>
              </a:r>
              <a:endParaRPr lang="en-US" altLang="ja-JP" sz="675"/>
            </a:p>
            <a:p>
              <a:pPr algn="ctr"/>
              <a:r>
                <a:rPr lang="ja-JP" altLang="en-US" sz="675"/>
                <a:t>地域の歴史資料 等</a:t>
              </a:r>
            </a:p>
          </p:txBody>
        </p:sp>
        <p:pic>
          <p:nvPicPr>
            <p:cNvPr id="15" name="グラフィックス 14" descr="教師 枠線">
              <a:extLst>
                <a:ext uri="{FF2B5EF4-FFF2-40B4-BE49-F238E27FC236}">
                  <a16:creationId xmlns:a16="http://schemas.microsoft.com/office/drawing/2014/main" id="{8EFE7F77-658E-3E7E-33E7-CE584215CB0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744990" y="4232160"/>
              <a:ext cx="685800" cy="685800"/>
            </a:xfrm>
            <a:prstGeom prst="rect">
              <a:avLst/>
            </a:prstGeom>
          </p:spPr>
        </p:pic>
        <p:pic>
          <p:nvPicPr>
            <p:cNvPr id="19" name="グラフィックス 18" descr="ユーザー 枠線">
              <a:extLst>
                <a:ext uri="{FF2B5EF4-FFF2-40B4-BE49-F238E27FC236}">
                  <a16:creationId xmlns:a16="http://schemas.microsoft.com/office/drawing/2014/main" id="{C6EB828A-CDDA-53E1-A9E4-A2D3BD4400B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04627" y="4598653"/>
              <a:ext cx="568892" cy="568892"/>
            </a:xfrm>
            <a:prstGeom prst="rect">
              <a:avLst/>
            </a:prstGeom>
          </p:spPr>
        </p:pic>
        <p:pic>
          <p:nvPicPr>
            <p:cNvPr id="20" name="グラフィックス 19" descr="ユーザー 枠線">
              <a:extLst>
                <a:ext uri="{FF2B5EF4-FFF2-40B4-BE49-F238E27FC236}">
                  <a16:creationId xmlns:a16="http://schemas.microsoft.com/office/drawing/2014/main" id="{9905D08E-DB08-1E09-70C9-6E863F8A155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04974" y="4700783"/>
              <a:ext cx="568892" cy="568892"/>
            </a:xfrm>
            <a:prstGeom prst="rect">
              <a:avLst/>
            </a:prstGeom>
          </p:spPr>
        </p:pic>
      </p:grpSp>
      <p:sp>
        <p:nvSpPr>
          <p:cNvPr id="14" name="正方形/長方形 13">
            <a:extLst>
              <a:ext uri="{FF2B5EF4-FFF2-40B4-BE49-F238E27FC236}">
                <a16:creationId xmlns:a16="http://schemas.microsoft.com/office/drawing/2014/main" id="{F7031194-C0CD-27A7-6D77-4571E833718F}"/>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04972911-2C7E-0392-331A-9333160C7792}"/>
              </a:ext>
            </a:extLst>
          </p:cNvPr>
          <p:cNvSpPr txBox="1"/>
          <p:nvPr/>
        </p:nvSpPr>
        <p:spPr>
          <a:xfrm>
            <a:off x="3486498" y="5318184"/>
            <a:ext cx="2302040" cy="253916"/>
          </a:xfrm>
          <a:prstGeom prst="rect">
            <a:avLst/>
          </a:prstGeom>
          <a:noFill/>
        </p:spPr>
        <p:txBody>
          <a:bodyPr wrap="square">
            <a:spAutoFit/>
          </a:bodyPr>
          <a:lstStyle/>
          <a:p>
            <a:r>
              <a:rPr lang="en-US" altLang="ja-JP" sz="1050" kern="0" dirty="0">
                <a:solidFill>
                  <a:prstClr val="black"/>
                </a:solidFill>
                <a:latin typeface="+mn-ea"/>
                <a:cs typeface="Meiryo UI" panose="020B0604030504040204" pitchFamily="50" charset="-128"/>
                <a:hlinkClick r:id="rId11"/>
              </a:rPr>
              <a:t>https://well-being.digital.go.jp/</a:t>
            </a:r>
            <a:endParaRPr lang="ja-JP" altLang="en-US" sz="1050" dirty="0"/>
          </a:p>
        </p:txBody>
      </p:sp>
    </p:spTree>
    <p:extLst>
      <p:ext uri="{BB962C8B-B14F-4D97-AF65-F5344CB8AC3E}">
        <p14:creationId xmlns:p14="http://schemas.microsoft.com/office/powerpoint/2010/main" val="1834542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7DBC17-A66E-F752-7220-F772A6A09BD5}"/>
              </a:ext>
            </a:extLst>
          </p:cNvPr>
          <p:cNvSpPr>
            <a:spLocks noGrp="1"/>
          </p:cNvSpPr>
          <p:nvPr>
            <p:ph type="title"/>
          </p:nvPr>
        </p:nvSpPr>
        <p:spPr/>
        <p:txBody>
          <a:bodyPr/>
          <a:lstStyle/>
          <a:p>
            <a:r>
              <a:rPr kumimoji="1" lang="ja-JP" altLang="en-US"/>
              <a:t>過去を振り返ってみよう</a:t>
            </a:r>
          </a:p>
        </p:txBody>
      </p:sp>
      <p:sp>
        <p:nvSpPr>
          <p:cNvPr id="3" name="コンテンツ プレースホルダー 2">
            <a:extLst>
              <a:ext uri="{FF2B5EF4-FFF2-40B4-BE49-F238E27FC236}">
                <a16:creationId xmlns:a16="http://schemas.microsoft.com/office/drawing/2014/main" id="{2A1EC29F-36F6-E30B-5CCE-E69BC6C1805E}"/>
              </a:ext>
            </a:extLst>
          </p:cNvPr>
          <p:cNvSpPr>
            <a:spLocks noGrp="1"/>
          </p:cNvSpPr>
          <p:nvPr>
            <p:ph idx="1"/>
          </p:nvPr>
        </p:nvSpPr>
        <p:spPr/>
        <p:txBody>
          <a:bodyPr/>
          <a:lstStyle/>
          <a:p>
            <a:pPr>
              <a:lnSpc>
                <a:spcPct val="100000"/>
              </a:lnSpc>
            </a:pPr>
            <a:r>
              <a:rPr lang="ja-JP" altLang="en-US" sz="2400">
                <a:latin typeface="+mn-ea"/>
              </a:rPr>
              <a:t>地域の人口推計グラフを見て、</a:t>
            </a:r>
            <a:r>
              <a:rPr lang="ja-JP" altLang="en-US" sz="2400" b="1">
                <a:latin typeface="+mn-ea"/>
              </a:rPr>
              <a:t>今から</a:t>
            </a:r>
            <a:r>
              <a:rPr lang="en-US" altLang="ja-JP" sz="2400" b="1">
                <a:latin typeface="+mn-ea"/>
              </a:rPr>
              <a:t>30</a:t>
            </a:r>
            <a:r>
              <a:rPr lang="ja-JP" altLang="en-US" sz="2400" b="1">
                <a:latin typeface="+mn-ea"/>
              </a:rPr>
              <a:t>年前の人口の変化を確認</a:t>
            </a:r>
            <a:r>
              <a:rPr lang="ja-JP" altLang="en-US" sz="2400">
                <a:latin typeface="+mn-ea"/>
              </a:rPr>
              <a:t>しましょう。</a:t>
            </a:r>
          </a:p>
          <a:p>
            <a:pPr>
              <a:lnSpc>
                <a:spcPct val="100000"/>
              </a:lnSpc>
            </a:pPr>
            <a:r>
              <a:rPr lang="en-US" altLang="ja-JP" sz="2400">
                <a:latin typeface="+mn-ea"/>
              </a:rPr>
              <a:t>30</a:t>
            </a:r>
            <a:r>
              <a:rPr lang="ja-JP" altLang="en-US" sz="2400">
                <a:latin typeface="+mn-ea"/>
              </a:rPr>
              <a:t>年前から現在までを振り返り、</a:t>
            </a:r>
            <a:r>
              <a:rPr lang="ja-JP" altLang="en-US" sz="2400" b="1">
                <a:latin typeface="+mn-ea"/>
              </a:rPr>
              <a:t>地域に大きな影響があった出来事を２～３個</a:t>
            </a:r>
            <a:r>
              <a:rPr lang="ja-JP" altLang="en-US" sz="2400">
                <a:latin typeface="+mn-ea"/>
              </a:rPr>
              <a:t>挙げてみましょう。</a:t>
            </a:r>
            <a:endParaRPr lang="en-US" altLang="ja-JP" sz="2400">
              <a:latin typeface="+mn-ea"/>
            </a:endParaRPr>
          </a:p>
          <a:p>
            <a:pPr marL="0" indent="0">
              <a:lnSpc>
                <a:spcPct val="100000"/>
              </a:lnSpc>
              <a:buNone/>
            </a:pPr>
            <a:r>
              <a:rPr lang="ja-JP" altLang="en-US" sz="2000">
                <a:latin typeface="+mn-ea"/>
              </a:rPr>
              <a:t>（そう考えた理由も含めてお話ください）</a:t>
            </a:r>
            <a:endParaRPr kumimoji="1" lang="ja-JP" altLang="en-US" sz="2000">
              <a:latin typeface="+mn-ea"/>
            </a:endParaRPr>
          </a:p>
        </p:txBody>
      </p:sp>
      <p:sp>
        <p:nvSpPr>
          <p:cNvPr id="4" name="スライド番号プレースホルダー 3">
            <a:extLst>
              <a:ext uri="{FF2B5EF4-FFF2-40B4-BE49-F238E27FC236}">
                <a16:creationId xmlns:a16="http://schemas.microsoft.com/office/drawing/2014/main" id="{9BD9021B-986E-C013-8D59-EEBD092B0CFF}"/>
              </a:ext>
            </a:extLst>
          </p:cNvPr>
          <p:cNvSpPr>
            <a:spLocks noGrp="1"/>
          </p:cNvSpPr>
          <p:nvPr>
            <p:ph type="sldNum" sz="quarter" idx="12"/>
          </p:nvPr>
        </p:nvSpPr>
        <p:spPr/>
        <p:txBody>
          <a:bodyPr/>
          <a:lstStyle/>
          <a:p>
            <a:fld id="{43CE1F33-19CE-4414-9E55-507478994FA3}" type="slidenum">
              <a:rPr kumimoji="1" lang="ja-JP" altLang="en-US" smtClean="0"/>
              <a:t>13</a:t>
            </a:fld>
            <a:endParaRPr kumimoji="1" lang="ja-JP" altLang="en-US"/>
          </a:p>
        </p:txBody>
      </p:sp>
      <p:pic>
        <p:nvPicPr>
          <p:cNvPr id="7" name="グラフィックス 6" descr="ユーザー 単色塗りつぶし">
            <a:extLst>
              <a:ext uri="{FF2B5EF4-FFF2-40B4-BE49-F238E27FC236}">
                <a16:creationId xmlns:a16="http://schemas.microsoft.com/office/drawing/2014/main" id="{D6DE2F74-D324-25D1-8F1D-35A869C7BB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79593" y="3707608"/>
            <a:ext cx="2469356" cy="2469356"/>
          </a:xfrm>
          <a:prstGeom prst="rect">
            <a:avLst/>
          </a:prstGeom>
        </p:spPr>
      </p:pic>
      <p:sp>
        <p:nvSpPr>
          <p:cNvPr id="8" name="吹き出し: 角を丸めた四角形 7">
            <a:extLst>
              <a:ext uri="{FF2B5EF4-FFF2-40B4-BE49-F238E27FC236}">
                <a16:creationId xmlns:a16="http://schemas.microsoft.com/office/drawing/2014/main" id="{2C78231A-32A4-B306-3AEE-00322F1BC266}"/>
              </a:ext>
            </a:extLst>
          </p:cNvPr>
          <p:cNvSpPr/>
          <p:nvPr/>
        </p:nvSpPr>
        <p:spPr>
          <a:xfrm>
            <a:off x="5636517" y="3169250"/>
            <a:ext cx="2220656" cy="1034590"/>
          </a:xfrm>
          <a:prstGeom prst="wedgeRoundRectCallout">
            <a:avLst>
              <a:gd name="adj1" fmla="val -55927"/>
              <a:gd name="adj2" fmla="val 47464"/>
              <a:gd name="adj3" fmla="val 16667"/>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solidFill>
                  <a:sysClr val="windowText" lastClr="000000"/>
                </a:solidFill>
              </a:rPr>
              <a:t>例：</a:t>
            </a:r>
            <a:endParaRPr lang="en-US" altLang="ja-JP" sz="1400">
              <a:solidFill>
                <a:sysClr val="windowText" lastClr="000000"/>
              </a:solidFill>
            </a:endParaRPr>
          </a:p>
          <a:p>
            <a:r>
              <a:rPr lang="ja-JP" altLang="en-US" sz="1400">
                <a:solidFill>
                  <a:sysClr val="windowText" lastClr="000000"/>
                </a:solidFill>
              </a:rPr>
              <a:t>○○が修復されて、地域のシンボルになった</a:t>
            </a:r>
          </a:p>
        </p:txBody>
      </p:sp>
      <p:sp>
        <p:nvSpPr>
          <p:cNvPr id="10" name="吹き出し: 角を丸めた四角形 9">
            <a:extLst>
              <a:ext uri="{FF2B5EF4-FFF2-40B4-BE49-F238E27FC236}">
                <a16:creationId xmlns:a16="http://schemas.microsoft.com/office/drawing/2014/main" id="{F45B714F-2A6D-DF4D-7C06-5A18E170446F}"/>
              </a:ext>
            </a:extLst>
          </p:cNvPr>
          <p:cNvSpPr/>
          <p:nvPr/>
        </p:nvSpPr>
        <p:spPr>
          <a:xfrm>
            <a:off x="858937" y="3429000"/>
            <a:ext cx="2220656" cy="1034590"/>
          </a:xfrm>
          <a:prstGeom prst="wedgeRoundRectCallout">
            <a:avLst>
              <a:gd name="adj1" fmla="val 58970"/>
              <a:gd name="adj2" fmla="val 39140"/>
              <a:gd name="adj3" fmla="val 16667"/>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solidFill>
                  <a:sysClr val="windowText" lastClr="000000"/>
                </a:solidFill>
              </a:rPr>
              <a:t>例：</a:t>
            </a:r>
            <a:endParaRPr lang="en-US" altLang="ja-JP" sz="1400">
              <a:solidFill>
                <a:sysClr val="windowText" lastClr="000000"/>
              </a:solidFill>
            </a:endParaRPr>
          </a:p>
          <a:p>
            <a:r>
              <a:rPr lang="ja-JP" altLang="en-US" sz="1400">
                <a:solidFill>
                  <a:sysClr val="windowText" lastClr="000000"/>
                </a:solidFill>
              </a:rPr>
              <a:t>○○ができて、交通の便がよくなった</a:t>
            </a:r>
          </a:p>
        </p:txBody>
      </p:sp>
      <p:sp>
        <p:nvSpPr>
          <p:cNvPr id="11" name="吹き出し: 角を丸めた四角形 10">
            <a:extLst>
              <a:ext uri="{FF2B5EF4-FFF2-40B4-BE49-F238E27FC236}">
                <a16:creationId xmlns:a16="http://schemas.microsoft.com/office/drawing/2014/main" id="{36C90725-E8E9-866B-FFBE-6742CD9A7700}"/>
              </a:ext>
            </a:extLst>
          </p:cNvPr>
          <p:cNvSpPr/>
          <p:nvPr/>
        </p:nvSpPr>
        <p:spPr>
          <a:xfrm>
            <a:off x="5806198" y="4871070"/>
            <a:ext cx="2291425" cy="1034590"/>
          </a:xfrm>
          <a:prstGeom prst="wedgeRoundRectCallout">
            <a:avLst>
              <a:gd name="adj1" fmla="val -56984"/>
              <a:gd name="adj2" fmla="val -41106"/>
              <a:gd name="adj3" fmla="val 16667"/>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solidFill>
                  <a:sysClr val="windowText" lastClr="000000"/>
                </a:solidFill>
              </a:rPr>
              <a:t>例：</a:t>
            </a:r>
            <a:endParaRPr lang="en-US" altLang="ja-JP" sz="1400">
              <a:solidFill>
                <a:sysClr val="windowText" lastClr="000000"/>
              </a:solidFill>
            </a:endParaRPr>
          </a:p>
          <a:p>
            <a:r>
              <a:rPr lang="ja-JP" altLang="en-US" sz="1400">
                <a:solidFill>
                  <a:sysClr val="windowText" lastClr="000000"/>
                </a:solidFill>
              </a:rPr>
              <a:t>○○がなくなって、娯楽が少なくなった</a:t>
            </a:r>
          </a:p>
        </p:txBody>
      </p:sp>
    </p:spTree>
    <p:extLst>
      <p:ext uri="{BB962C8B-B14F-4D97-AF65-F5344CB8AC3E}">
        <p14:creationId xmlns:p14="http://schemas.microsoft.com/office/powerpoint/2010/main" val="820939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CCAEB22-B006-CCDE-23E2-C1CE79BD8383}"/>
              </a:ext>
            </a:extLst>
          </p:cNvPr>
          <p:cNvSpPr>
            <a:spLocks noGrp="1"/>
          </p:cNvSpPr>
          <p:nvPr>
            <p:ph type="title"/>
          </p:nvPr>
        </p:nvSpPr>
        <p:spPr/>
        <p:txBody>
          <a:bodyPr/>
          <a:lstStyle/>
          <a:p>
            <a:r>
              <a:rPr kumimoji="1" lang="ja-JP" altLang="en-US" dirty="0"/>
              <a:t>○○市</a:t>
            </a:r>
            <a:r>
              <a:rPr kumimoji="1" lang="en-US" altLang="ja-JP" dirty="0"/>
              <a:t>/</a:t>
            </a:r>
            <a:r>
              <a:rPr kumimoji="1" lang="ja-JP" altLang="en-US" dirty="0"/>
              <a:t>町の人口推計グラフ</a:t>
            </a:r>
          </a:p>
        </p:txBody>
      </p:sp>
      <p:sp>
        <p:nvSpPr>
          <p:cNvPr id="3" name="スライド番号プレースホルダー 2">
            <a:extLst>
              <a:ext uri="{FF2B5EF4-FFF2-40B4-BE49-F238E27FC236}">
                <a16:creationId xmlns:a16="http://schemas.microsoft.com/office/drawing/2014/main" id="{C3B54428-0912-3124-451C-F7AFCDDFF96F}"/>
              </a:ext>
            </a:extLst>
          </p:cNvPr>
          <p:cNvSpPr>
            <a:spLocks noGrp="1"/>
          </p:cNvSpPr>
          <p:nvPr>
            <p:ph type="sldNum" sz="quarter" idx="12"/>
          </p:nvPr>
        </p:nvSpPr>
        <p:spPr/>
        <p:txBody>
          <a:bodyPr/>
          <a:lstStyle/>
          <a:p>
            <a:fld id="{43CE1F33-19CE-4414-9E55-507478994FA3}" type="slidenum">
              <a:rPr kumimoji="1" lang="ja-JP" altLang="en-US" smtClean="0"/>
              <a:t>14</a:t>
            </a:fld>
            <a:endParaRPr kumimoji="1" lang="ja-JP" altLang="en-US"/>
          </a:p>
        </p:txBody>
      </p:sp>
      <p:pic>
        <p:nvPicPr>
          <p:cNvPr id="9" name="図 8" descr="グラフ&#10;&#10;自動的に生成された説明">
            <a:extLst>
              <a:ext uri="{FF2B5EF4-FFF2-40B4-BE49-F238E27FC236}">
                <a16:creationId xmlns:a16="http://schemas.microsoft.com/office/drawing/2014/main" id="{BE23BAB9-DAE1-C903-5E35-AE77F5F16A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534" y="1118587"/>
            <a:ext cx="7192652" cy="4848580"/>
          </a:xfrm>
          <a:prstGeom prst="rect">
            <a:avLst/>
          </a:prstGeom>
        </p:spPr>
      </p:pic>
      <p:sp>
        <p:nvSpPr>
          <p:cNvPr id="6" name="四角形: 角を丸くする 5">
            <a:extLst>
              <a:ext uri="{FF2B5EF4-FFF2-40B4-BE49-F238E27FC236}">
                <a16:creationId xmlns:a16="http://schemas.microsoft.com/office/drawing/2014/main" id="{5DA943D1-345C-9A7E-9B9B-FB43E0B4F6C3}"/>
              </a:ext>
            </a:extLst>
          </p:cNvPr>
          <p:cNvSpPr/>
          <p:nvPr/>
        </p:nvSpPr>
        <p:spPr>
          <a:xfrm>
            <a:off x="1618876" y="3006761"/>
            <a:ext cx="6245619" cy="1072232"/>
          </a:xfrm>
          <a:prstGeom prst="roundRect">
            <a:avLst>
              <a:gd name="adj" fmla="val 8600"/>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t>画像はサンプルです</a:t>
            </a:r>
            <a:endParaRPr lang="en-US" altLang="ja-JP" sz="1600"/>
          </a:p>
          <a:p>
            <a:pPr algn="ctr"/>
            <a:r>
              <a:rPr lang="ja-JP" altLang="en-US" sz="1050"/>
              <a:t>出所：</a:t>
            </a:r>
            <a:r>
              <a:rPr lang="en-US" altLang="ja-JP" sz="1050"/>
              <a:t>『</a:t>
            </a:r>
            <a:r>
              <a:rPr lang="ja-JP" altLang="en-US" sz="1050"/>
              <a:t>日本の将来推計人口 令和</a:t>
            </a:r>
            <a:r>
              <a:rPr lang="en-US" altLang="ja-JP" sz="1050"/>
              <a:t>5</a:t>
            </a:r>
            <a:r>
              <a:rPr lang="ja-JP" altLang="en-US" sz="1050"/>
              <a:t>年推計</a:t>
            </a:r>
            <a:r>
              <a:rPr lang="en-US" altLang="ja-JP" sz="1050"/>
              <a:t>』</a:t>
            </a:r>
            <a:r>
              <a:rPr lang="ja-JP" altLang="en-US" sz="1050"/>
              <a:t>国立社会保障・人口問題研究所</a:t>
            </a:r>
            <a:endParaRPr lang="en-US" altLang="ja-JP" sz="1600"/>
          </a:p>
        </p:txBody>
      </p:sp>
    </p:spTree>
    <p:extLst>
      <p:ext uri="{BB962C8B-B14F-4D97-AF65-F5344CB8AC3E}">
        <p14:creationId xmlns:p14="http://schemas.microsoft.com/office/powerpoint/2010/main" val="4143557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F3A958-C2EE-170B-F5AF-47C14D1B5879}"/>
              </a:ext>
            </a:extLst>
          </p:cNvPr>
          <p:cNvSpPr>
            <a:spLocks noGrp="1"/>
          </p:cNvSpPr>
          <p:nvPr>
            <p:ph type="title"/>
          </p:nvPr>
        </p:nvSpPr>
        <p:spPr/>
        <p:txBody>
          <a:bodyPr/>
          <a:lstStyle/>
          <a:p>
            <a:r>
              <a:rPr lang="ja-JP" altLang="en-US"/>
              <a:t>過去</a:t>
            </a:r>
            <a:r>
              <a:rPr lang="en-US" altLang="ja-JP"/>
              <a:t>30</a:t>
            </a:r>
            <a:r>
              <a:rPr lang="ja-JP" altLang="en-US"/>
              <a:t>年間の地域の変化</a:t>
            </a:r>
            <a:endParaRPr kumimoji="1" lang="ja-JP" altLang="en-US"/>
          </a:p>
        </p:txBody>
      </p:sp>
      <p:sp>
        <p:nvSpPr>
          <p:cNvPr id="3" name="コンテンツ プレースホルダー 2">
            <a:extLst>
              <a:ext uri="{FF2B5EF4-FFF2-40B4-BE49-F238E27FC236}">
                <a16:creationId xmlns:a16="http://schemas.microsoft.com/office/drawing/2014/main" id="{B8B40034-8AE8-3ADD-D4C6-30FA6F89EA3B}"/>
              </a:ext>
            </a:extLst>
          </p:cNvPr>
          <p:cNvSpPr>
            <a:spLocks noGrp="1"/>
          </p:cNvSpPr>
          <p:nvPr>
            <p:ph idx="1"/>
          </p:nvPr>
        </p:nvSpPr>
        <p:spPr/>
        <p:txBody>
          <a:bodyPr>
            <a:normAutofit/>
          </a:bodyPr>
          <a:lstStyle/>
          <a:p>
            <a:pPr>
              <a:lnSpc>
                <a:spcPct val="150000"/>
              </a:lnSpc>
            </a:pPr>
            <a:r>
              <a:rPr lang="ja-JP" altLang="en-US" sz="2400">
                <a:latin typeface="+mn-ea"/>
              </a:rPr>
              <a:t>この</a:t>
            </a:r>
            <a:r>
              <a:rPr lang="en-US" altLang="ja-JP" sz="2400" b="1">
                <a:latin typeface="+mn-ea"/>
              </a:rPr>
              <a:t>30</a:t>
            </a:r>
            <a:r>
              <a:rPr lang="ja-JP" altLang="en-US" sz="2400" b="1">
                <a:latin typeface="+mn-ea"/>
              </a:rPr>
              <a:t>年間で地域はどのように変化</a:t>
            </a:r>
            <a:r>
              <a:rPr lang="ja-JP" altLang="en-US" sz="2400">
                <a:latin typeface="+mn-ea"/>
              </a:rPr>
              <a:t>してきたでしょうか。</a:t>
            </a:r>
            <a:endParaRPr lang="en-US" altLang="ja-JP" sz="2400">
              <a:latin typeface="+mn-ea"/>
            </a:endParaRPr>
          </a:p>
          <a:p>
            <a:pPr>
              <a:lnSpc>
                <a:spcPct val="150000"/>
              </a:lnSpc>
            </a:pPr>
            <a:r>
              <a:rPr lang="ja-JP" altLang="en-US" sz="2400" b="1">
                <a:latin typeface="+mn-ea"/>
              </a:rPr>
              <a:t>「良かったこと」／「悪かったこと」</a:t>
            </a:r>
            <a:r>
              <a:rPr lang="ja-JP" altLang="en-US" sz="2400">
                <a:latin typeface="+mn-ea"/>
              </a:rPr>
              <a:t>、両方の面から振り返ってみましょう。</a:t>
            </a:r>
          </a:p>
        </p:txBody>
      </p:sp>
      <p:sp>
        <p:nvSpPr>
          <p:cNvPr id="4" name="スライド番号プレースホルダー 3">
            <a:extLst>
              <a:ext uri="{FF2B5EF4-FFF2-40B4-BE49-F238E27FC236}">
                <a16:creationId xmlns:a16="http://schemas.microsoft.com/office/drawing/2014/main" id="{807FBE29-15D1-319C-BEC8-7733AA38C9AD}"/>
              </a:ext>
            </a:extLst>
          </p:cNvPr>
          <p:cNvSpPr>
            <a:spLocks noGrp="1"/>
          </p:cNvSpPr>
          <p:nvPr>
            <p:ph type="sldNum" sz="quarter" idx="12"/>
          </p:nvPr>
        </p:nvSpPr>
        <p:spPr/>
        <p:txBody>
          <a:bodyPr/>
          <a:lstStyle/>
          <a:p>
            <a:fld id="{43CE1F33-19CE-4414-9E55-507478994FA3}" type="slidenum">
              <a:rPr kumimoji="1" lang="ja-JP" altLang="en-US" smtClean="0"/>
              <a:t>15</a:t>
            </a:fld>
            <a:endParaRPr kumimoji="1" lang="ja-JP" altLang="en-US"/>
          </a:p>
        </p:txBody>
      </p:sp>
    </p:spTree>
    <p:extLst>
      <p:ext uri="{BB962C8B-B14F-4D97-AF65-F5344CB8AC3E}">
        <p14:creationId xmlns:p14="http://schemas.microsoft.com/office/powerpoint/2010/main" val="2547631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4935A7-CBE0-1028-227B-D07FF67C4274}"/>
              </a:ext>
            </a:extLst>
          </p:cNvPr>
          <p:cNvSpPr>
            <a:spLocks noGrp="1"/>
          </p:cNvSpPr>
          <p:nvPr>
            <p:ph type="title"/>
          </p:nvPr>
        </p:nvSpPr>
        <p:spPr/>
        <p:txBody>
          <a:bodyPr>
            <a:normAutofit/>
          </a:bodyPr>
          <a:lstStyle/>
          <a:p>
            <a:r>
              <a:rPr lang="ja-JP" altLang="en-US" sz="2800" dirty="0"/>
              <a:t>現在から</a:t>
            </a:r>
            <a:r>
              <a:rPr lang="en-US" altLang="ja-JP" sz="2800" dirty="0"/>
              <a:t>30</a:t>
            </a:r>
            <a:r>
              <a:rPr lang="ja-JP" altLang="en-US" sz="2800" dirty="0"/>
              <a:t>年前の地域住民へのメッセージ</a:t>
            </a:r>
            <a:endParaRPr kumimoji="1" lang="ja-JP" altLang="en-US" sz="2800" dirty="0"/>
          </a:p>
        </p:txBody>
      </p:sp>
      <p:sp>
        <p:nvSpPr>
          <p:cNvPr id="3" name="コンテンツ プレースホルダー 2">
            <a:extLst>
              <a:ext uri="{FF2B5EF4-FFF2-40B4-BE49-F238E27FC236}">
                <a16:creationId xmlns:a16="http://schemas.microsoft.com/office/drawing/2014/main" id="{75329564-FEC6-30A2-93FF-A4378474FFD7}"/>
              </a:ext>
            </a:extLst>
          </p:cNvPr>
          <p:cNvSpPr>
            <a:spLocks noGrp="1"/>
          </p:cNvSpPr>
          <p:nvPr>
            <p:ph idx="1"/>
          </p:nvPr>
        </p:nvSpPr>
        <p:spPr/>
        <p:txBody>
          <a:bodyPr>
            <a:normAutofit/>
          </a:bodyPr>
          <a:lstStyle/>
          <a:p>
            <a:r>
              <a:rPr lang="ja-JP" altLang="en-US" sz="2400">
                <a:latin typeface="+mn-ea"/>
              </a:rPr>
              <a:t>先ほどお話した地域の変化の中から、特に気になる、</a:t>
            </a:r>
            <a:r>
              <a:rPr lang="ja-JP" altLang="en-US" sz="2400" b="1">
                <a:latin typeface="+mn-ea"/>
              </a:rPr>
              <a:t>「良かったこと」／「悪かったこと」</a:t>
            </a:r>
            <a:r>
              <a:rPr lang="ja-JP" altLang="en-US" b="1">
                <a:latin typeface="+mn-ea"/>
              </a:rPr>
              <a:t>を</a:t>
            </a:r>
            <a:r>
              <a:rPr lang="ja-JP" altLang="en-US" sz="2400" b="1">
                <a:latin typeface="+mn-ea"/>
              </a:rPr>
              <a:t>合わせて</a:t>
            </a:r>
            <a:r>
              <a:rPr lang="en-US" altLang="ja-JP" sz="2400" b="1">
                <a:latin typeface="+mn-ea"/>
              </a:rPr>
              <a:t>3</a:t>
            </a:r>
            <a:r>
              <a:rPr lang="ja-JP" altLang="en-US" sz="2400" b="1">
                <a:latin typeface="+mn-ea"/>
              </a:rPr>
              <a:t>つ程度</a:t>
            </a:r>
            <a:r>
              <a:rPr lang="ja-JP" altLang="en-US" sz="2400">
                <a:latin typeface="+mn-ea"/>
              </a:rPr>
              <a:t>を取り上げます。</a:t>
            </a:r>
          </a:p>
          <a:p>
            <a:r>
              <a:rPr lang="ja-JP" altLang="en-US" sz="2400" b="1">
                <a:latin typeface="+mn-ea"/>
              </a:rPr>
              <a:t>良かったことに対しては「感謝の言葉」</a:t>
            </a:r>
            <a:r>
              <a:rPr lang="ja-JP" altLang="en-US" sz="2400">
                <a:latin typeface="+mn-ea"/>
              </a:rPr>
              <a:t>を、</a:t>
            </a:r>
            <a:br>
              <a:rPr lang="en-US" altLang="ja-JP" sz="2400">
                <a:latin typeface="+mn-ea"/>
              </a:rPr>
            </a:br>
            <a:r>
              <a:rPr lang="ja-JP" altLang="en-US" sz="2400" b="1">
                <a:latin typeface="+mn-ea"/>
              </a:rPr>
              <a:t>悪かったことに対しては「避けるためのアドバイス」</a:t>
            </a:r>
            <a:r>
              <a:rPr lang="ja-JP" altLang="en-US" sz="2400">
                <a:latin typeface="+mn-ea"/>
              </a:rPr>
              <a:t>を、考えてみましょう。</a:t>
            </a:r>
            <a:endParaRPr lang="en-US" altLang="ja-JP" sz="2400">
              <a:latin typeface="+mn-ea"/>
            </a:endParaRPr>
          </a:p>
          <a:p>
            <a:endParaRPr lang="ja-JP" altLang="en-US" sz="2400">
              <a:latin typeface="+mn-ea"/>
            </a:endParaRPr>
          </a:p>
          <a:p>
            <a:r>
              <a:rPr lang="ja-JP" altLang="en-US" sz="2400">
                <a:latin typeface="+mn-ea"/>
              </a:rPr>
              <a:t>例：</a:t>
            </a:r>
          </a:p>
          <a:p>
            <a:pPr lvl="1"/>
            <a:r>
              <a:rPr lang="ja-JP" altLang="en-US" sz="2000">
                <a:latin typeface="+mn-ea"/>
              </a:rPr>
              <a:t>「</a:t>
            </a:r>
            <a:r>
              <a:rPr lang="en-US" altLang="ja-JP" sz="2000">
                <a:latin typeface="+mn-ea"/>
              </a:rPr>
              <a:t>1990</a:t>
            </a:r>
            <a:r>
              <a:rPr lang="ja-JP" altLang="en-US" sz="2000">
                <a:latin typeface="+mn-ea"/>
              </a:rPr>
              <a:t>年代に○○してくれたおかげで、今、▲▲が可能になっている。」</a:t>
            </a:r>
          </a:p>
          <a:p>
            <a:pPr lvl="1"/>
            <a:r>
              <a:rPr lang="ja-JP" altLang="en-US" sz="2000">
                <a:latin typeface="+mn-ea"/>
              </a:rPr>
              <a:t>「</a:t>
            </a:r>
            <a:r>
              <a:rPr lang="en-US" altLang="ja-JP" sz="2000">
                <a:latin typeface="+mn-ea"/>
              </a:rPr>
              <a:t>1990</a:t>
            </a:r>
            <a:r>
              <a:rPr lang="ja-JP" altLang="en-US" sz="2000">
                <a:latin typeface="+mn-ea"/>
              </a:rPr>
              <a:t>年代に○○した（しなかった）ことで、その後▲▲の問題が起こってしまった。●●すれば（しなければ）良かったのに。」</a:t>
            </a:r>
            <a:endParaRPr kumimoji="1" lang="ja-JP" altLang="en-US" sz="2000">
              <a:latin typeface="+mn-ea"/>
            </a:endParaRPr>
          </a:p>
        </p:txBody>
      </p:sp>
      <p:sp>
        <p:nvSpPr>
          <p:cNvPr id="4" name="スライド番号プレースホルダー 3">
            <a:extLst>
              <a:ext uri="{FF2B5EF4-FFF2-40B4-BE49-F238E27FC236}">
                <a16:creationId xmlns:a16="http://schemas.microsoft.com/office/drawing/2014/main" id="{57AE33DE-B7C0-CE66-95EA-B06184FC52FB}"/>
              </a:ext>
            </a:extLst>
          </p:cNvPr>
          <p:cNvSpPr>
            <a:spLocks noGrp="1"/>
          </p:cNvSpPr>
          <p:nvPr>
            <p:ph type="sldNum" sz="quarter" idx="12"/>
          </p:nvPr>
        </p:nvSpPr>
        <p:spPr/>
        <p:txBody>
          <a:bodyPr/>
          <a:lstStyle/>
          <a:p>
            <a:fld id="{43CE1F33-19CE-4414-9E55-507478994FA3}" type="slidenum">
              <a:rPr kumimoji="1" lang="ja-JP" altLang="en-US" smtClean="0"/>
              <a:t>16</a:t>
            </a:fld>
            <a:endParaRPr kumimoji="1" lang="ja-JP" altLang="en-US"/>
          </a:p>
        </p:txBody>
      </p:sp>
    </p:spTree>
    <p:extLst>
      <p:ext uri="{BB962C8B-B14F-4D97-AF65-F5344CB8AC3E}">
        <p14:creationId xmlns:p14="http://schemas.microsoft.com/office/powerpoint/2010/main" val="3821903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ED32756D-619F-B063-ED0E-84E82F2F0AB4}"/>
              </a:ext>
            </a:extLst>
          </p:cNvPr>
          <p:cNvSpPr>
            <a:spLocks noGrp="1"/>
          </p:cNvSpPr>
          <p:nvPr>
            <p:ph type="title"/>
          </p:nvPr>
        </p:nvSpPr>
        <p:spPr/>
        <p:txBody>
          <a:bodyPr/>
          <a:lstStyle/>
          <a:p>
            <a:r>
              <a:rPr lang="ja-JP" altLang="en-US"/>
              <a:t>全体共有</a:t>
            </a:r>
          </a:p>
        </p:txBody>
      </p:sp>
      <p:sp>
        <p:nvSpPr>
          <p:cNvPr id="9" name="コンテンツ プレースホルダー 8">
            <a:extLst>
              <a:ext uri="{FF2B5EF4-FFF2-40B4-BE49-F238E27FC236}">
                <a16:creationId xmlns:a16="http://schemas.microsoft.com/office/drawing/2014/main" id="{7B98F30D-6B69-7A9D-DA59-12B34DA40A28}"/>
              </a:ext>
            </a:extLst>
          </p:cNvPr>
          <p:cNvSpPr>
            <a:spLocks noGrp="1"/>
          </p:cNvSpPr>
          <p:nvPr>
            <p:ph idx="1"/>
          </p:nvPr>
        </p:nvSpPr>
        <p:spPr/>
        <p:txBody>
          <a:bodyPr>
            <a:normAutofit/>
          </a:bodyPr>
          <a:lstStyle/>
          <a:p>
            <a:r>
              <a:rPr lang="ja-JP" altLang="en-US" sz="2400"/>
              <a:t>グループで取り上げた、</a:t>
            </a:r>
            <a:r>
              <a:rPr lang="ja-JP" altLang="en-US" sz="2400" b="1"/>
              <a:t>「良かったこと」／「悪かったこと」</a:t>
            </a:r>
          </a:p>
          <a:p>
            <a:r>
              <a:rPr lang="ja-JP" altLang="en-US" sz="2400"/>
              <a:t>また、それらに対する</a:t>
            </a:r>
            <a:r>
              <a:rPr lang="ja-JP" altLang="en-US" sz="2400" b="1"/>
              <a:t>「感謝の言葉」や「避けるためのアドバイス」</a:t>
            </a:r>
            <a:r>
              <a:rPr lang="ja-JP" altLang="en-US" sz="2400"/>
              <a:t>を中心に共有してください。</a:t>
            </a:r>
            <a:endParaRPr lang="en-US" altLang="ja-JP" sz="2400"/>
          </a:p>
          <a:p>
            <a:pPr marL="0" indent="0">
              <a:buNone/>
            </a:pPr>
            <a:endParaRPr lang="ja-JP" altLang="en-US" sz="2400"/>
          </a:p>
        </p:txBody>
      </p:sp>
      <p:sp>
        <p:nvSpPr>
          <p:cNvPr id="4" name="スライド番号プレースホルダー 3">
            <a:extLst>
              <a:ext uri="{FF2B5EF4-FFF2-40B4-BE49-F238E27FC236}">
                <a16:creationId xmlns:a16="http://schemas.microsoft.com/office/drawing/2014/main" id="{CE9AAFF4-1EFA-786A-B54B-C3EEAA238155}"/>
              </a:ext>
            </a:extLst>
          </p:cNvPr>
          <p:cNvSpPr>
            <a:spLocks noGrp="1"/>
          </p:cNvSpPr>
          <p:nvPr>
            <p:ph type="sldNum" sz="quarter" idx="12"/>
          </p:nvPr>
        </p:nvSpPr>
        <p:spPr/>
        <p:txBody>
          <a:bodyPr/>
          <a:lstStyle/>
          <a:p>
            <a:fld id="{43CE1F33-19CE-4414-9E55-507478994FA3}" type="slidenum">
              <a:rPr kumimoji="1" lang="ja-JP" altLang="en-US" smtClean="0"/>
              <a:t>17</a:t>
            </a:fld>
            <a:endParaRPr kumimoji="1" lang="ja-JP" altLang="en-US"/>
          </a:p>
        </p:txBody>
      </p:sp>
      <p:pic>
        <p:nvPicPr>
          <p:cNvPr id="6" name="グラフィックス 5" descr="ユーザー 単色塗りつぶし">
            <a:extLst>
              <a:ext uri="{FF2B5EF4-FFF2-40B4-BE49-F238E27FC236}">
                <a16:creationId xmlns:a16="http://schemas.microsoft.com/office/drawing/2014/main" id="{3CB31328-DB36-4AA7-EABD-5C5F7B6752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37322" y="3429000"/>
            <a:ext cx="2469356" cy="2469356"/>
          </a:xfrm>
          <a:prstGeom prst="rect">
            <a:avLst/>
          </a:prstGeom>
        </p:spPr>
      </p:pic>
      <p:sp>
        <p:nvSpPr>
          <p:cNvPr id="8" name="吹き出し: 円形 7">
            <a:extLst>
              <a:ext uri="{FF2B5EF4-FFF2-40B4-BE49-F238E27FC236}">
                <a16:creationId xmlns:a16="http://schemas.microsoft.com/office/drawing/2014/main" id="{AFAA5527-C3BC-CBB6-6993-C40A1198174A}"/>
              </a:ext>
            </a:extLst>
          </p:cNvPr>
          <p:cNvSpPr/>
          <p:nvPr/>
        </p:nvSpPr>
        <p:spPr>
          <a:xfrm>
            <a:off x="5327644" y="324961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吹き出し: 円形 9">
            <a:extLst>
              <a:ext uri="{FF2B5EF4-FFF2-40B4-BE49-F238E27FC236}">
                <a16:creationId xmlns:a16="http://schemas.microsoft.com/office/drawing/2014/main" id="{E333A045-89FF-42A8-9C99-2AD295DB2A27}"/>
              </a:ext>
            </a:extLst>
          </p:cNvPr>
          <p:cNvSpPr/>
          <p:nvPr/>
        </p:nvSpPr>
        <p:spPr>
          <a:xfrm flipH="1">
            <a:off x="2622389" y="373836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2733842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D4D8848-14DA-19D5-C5AA-7692F3D04F32}"/>
              </a:ext>
            </a:extLst>
          </p:cNvPr>
          <p:cNvSpPr>
            <a:spLocks noGrp="1"/>
          </p:cNvSpPr>
          <p:nvPr>
            <p:ph type="title"/>
          </p:nvPr>
        </p:nvSpPr>
        <p:spPr/>
        <p:txBody>
          <a:bodyPr/>
          <a:lstStyle/>
          <a:p>
            <a:r>
              <a:rPr lang="ja-JP" altLang="en-US"/>
              <a:t>未来人になって対話する</a:t>
            </a:r>
          </a:p>
        </p:txBody>
      </p:sp>
      <p:sp>
        <p:nvSpPr>
          <p:cNvPr id="2" name="タイトル 1">
            <a:extLst>
              <a:ext uri="{FF2B5EF4-FFF2-40B4-BE49-F238E27FC236}">
                <a16:creationId xmlns:a16="http://schemas.microsoft.com/office/drawing/2014/main" id="{60B0EB27-17F5-F833-82AD-F734A6668BC0}"/>
              </a:ext>
            </a:extLst>
          </p:cNvPr>
          <p:cNvSpPr txBox="1">
            <a:spLocks/>
          </p:cNvSpPr>
          <p:nvPr/>
        </p:nvSpPr>
        <p:spPr>
          <a:xfrm>
            <a:off x="266552" y="2758107"/>
            <a:ext cx="8610897" cy="533876"/>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kumimoji="1" sz="4000" kern="1200">
                <a:solidFill>
                  <a:schemeClr val="tx1"/>
                </a:solidFill>
                <a:latin typeface="+mj-lt"/>
                <a:ea typeface="+mj-ea"/>
                <a:cs typeface="+mj-cs"/>
              </a:defRPr>
            </a:lvl1pPr>
          </a:lstStyle>
          <a:p>
            <a:r>
              <a:rPr lang="ja-JP" altLang="en-US" sz="2700" b="1">
                <a:solidFill>
                  <a:schemeClr val="accent5">
                    <a:lumMod val="75000"/>
                  </a:schemeClr>
                </a:solidFill>
                <a:latin typeface="Century Gothic" panose="020F0302020204030204"/>
                <a:ea typeface="メイリオ" panose="020B0604030504040204" pitchFamily="50" charset="-128"/>
              </a:rPr>
              <a:t>ワーク ２</a:t>
            </a:r>
            <a:endParaRPr lang="ja-JP" altLang="en-US" sz="2700" b="1">
              <a:solidFill>
                <a:schemeClr val="accent5">
                  <a:lumMod val="75000"/>
                </a:schemeClr>
              </a:solidFill>
            </a:endParaRPr>
          </a:p>
        </p:txBody>
      </p:sp>
    </p:spTree>
    <p:extLst>
      <p:ext uri="{BB962C8B-B14F-4D97-AF65-F5344CB8AC3E}">
        <p14:creationId xmlns:p14="http://schemas.microsoft.com/office/powerpoint/2010/main" val="49597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12730EC-B17F-2FB7-6D2B-62D3E1CD97D0}"/>
              </a:ext>
            </a:extLst>
          </p:cNvPr>
          <p:cNvSpPr>
            <a:spLocks noGrp="1"/>
          </p:cNvSpPr>
          <p:nvPr>
            <p:ph type="sldNum" sz="quarter" idx="12"/>
          </p:nvPr>
        </p:nvSpPr>
        <p:spPr/>
        <p:txBody>
          <a:bodyPr/>
          <a:lstStyle/>
          <a:p>
            <a:fld id="{43CE1F33-19CE-4414-9E55-507478994FA3}" type="slidenum">
              <a:rPr kumimoji="1" lang="ja-JP" altLang="en-US" smtClean="0"/>
              <a:t>1</a:t>
            </a:fld>
            <a:endParaRPr kumimoji="1" lang="ja-JP" altLang="en-US"/>
          </a:p>
        </p:txBody>
      </p:sp>
      <p:graphicFrame>
        <p:nvGraphicFramePr>
          <p:cNvPr id="5" name="表 4">
            <a:extLst>
              <a:ext uri="{FF2B5EF4-FFF2-40B4-BE49-F238E27FC236}">
                <a16:creationId xmlns:a16="http://schemas.microsoft.com/office/drawing/2014/main" id="{631F29B8-5360-11B1-DF9E-A97AB449A185}"/>
              </a:ext>
            </a:extLst>
          </p:cNvPr>
          <p:cNvGraphicFramePr>
            <a:graphicFrameLocks noGrp="1"/>
          </p:cNvGraphicFramePr>
          <p:nvPr>
            <p:extLst>
              <p:ext uri="{D42A27DB-BD31-4B8C-83A1-F6EECF244321}">
                <p14:modId xmlns:p14="http://schemas.microsoft.com/office/powerpoint/2010/main" val="1840803176"/>
              </p:ext>
            </p:extLst>
          </p:nvPr>
        </p:nvGraphicFramePr>
        <p:xfrm>
          <a:off x="211017" y="136525"/>
          <a:ext cx="8721970" cy="6151157"/>
        </p:xfrm>
        <a:graphic>
          <a:graphicData uri="http://schemas.openxmlformats.org/drawingml/2006/table">
            <a:tbl>
              <a:tblPr/>
              <a:tblGrid>
                <a:gridCol w="186085">
                  <a:extLst>
                    <a:ext uri="{9D8B030D-6E8A-4147-A177-3AD203B41FA5}">
                      <a16:colId xmlns:a16="http://schemas.microsoft.com/office/drawing/2014/main" val="2924774296"/>
                    </a:ext>
                  </a:extLst>
                </a:gridCol>
                <a:gridCol w="853530">
                  <a:extLst>
                    <a:ext uri="{9D8B030D-6E8A-4147-A177-3AD203B41FA5}">
                      <a16:colId xmlns:a16="http://schemas.microsoft.com/office/drawing/2014/main" val="983918222"/>
                    </a:ext>
                  </a:extLst>
                </a:gridCol>
                <a:gridCol w="3969442">
                  <a:extLst>
                    <a:ext uri="{9D8B030D-6E8A-4147-A177-3AD203B41FA5}">
                      <a16:colId xmlns:a16="http://schemas.microsoft.com/office/drawing/2014/main" val="1010723633"/>
                    </a:ext>
                  </a:extLst>
                </a:gridCol>
                <a:gridCol w="297033">
                  <a:extLst>
                    <a:ext uri="{9D8B030D-6E8A-4147-A177-3AD203B41FA5}">
                      <a16:colId xmlns:a16="http://schemas.microsoft.com/office/drawing/2014/main" val="3458734668"/>
                    </a:ext>
                  </a:extLst>
                </a:gridCol>
                <a:gridCol w="513057">
                  <a:extLst>
                    <a:ext uri="{9D8B030D-6E8A-4147-A177-3AD203B41FA5}">
                      <a16:colId xmlns:a16="http://schemas.microsoft.com/office/drawing/2014/main" val="132203269"/>
                    </a:ext>
                  </a:extLst>
                </a:gridCol>
                <a:gridCol w="2902823">
                  <a:extLst>
                    <a:ext uri="{9D8B030D-6E8A-4147-A177-3AD203B41FA5}">
                      <a16:colId xmlns:a16="http://schemas.microsoft.com/office/drawing/2014/main" val="3574127633"/>
                    </a:ext>
                  </a:extLst>
                </a:gridCol>
              </a:tblGrid>
              <a:tr h="257003">
                <a:tc gridSpan="3">
                  <a:txBody>
                    <a:bodyPr/>
                    <a:lstStyle/>
                    <a:p>
                      <a:pPr algn="l"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■ワークショップ進行時間の目安</a:t>
                      </a: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029592"/>
                  </a:ext>
                </a:extLst>
              </a:tr>
              <a:tr h="324620">
                <a:tc>
                  <a:txBody>
                    <a:bodyPr/>
                    <a:lstStyle/>
                    <a:p>
                      <a:pPr algn="ctr" fontAlgn="ctr"/>
                      <a:r>
                        <a:rPr lang="en-US" sz="900" b="0" i="0" u="none" strike="noStrike">
                          <a:solidFill>
                            <a:srgbClr val="000000"/>
                          </a:solidFill>
                          <a:effectLst/>
                          <a:latin typeface="Meiryo UI" panose="020B0604030504040204" pitchFamily="50" charset="-128"/>
                          <a:ea typeface="Meiryo UI" panose="020B0604030504040204" pitchFamily="50" charset="-128"/>
                        </a:rPr>
                        <a:t>No </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項目</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内容</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時間（分）</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担当</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備考</a:t>
                      </a:r>
                    </a:p>
                  </a:txBody>
                  <a:tcPr marL="686" marR="686" marT="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63975432"/>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開会</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主催者より挨拶、本日の趣旨説明等</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事務局</a:t>
                      </a: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942188"/>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フューチャー・デザインとは</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事務局</a:t>
                      </a:r>
                    </a:p>
                  </a:txBody>
                  <a:tcPr marL="686" marR="686" marT="686"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2836039099"/>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アイスブレイク</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アイスブレイク・参加者自己紹介、グループワークのコツ</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パスト・デザインへの入口としての要素も含む</a:t>
                      </a:r>
                    </a:p>
                  </a:txBody>
                  <a:tcPr marL="686" marR="686" marT="686" marB="0" anchor="ctr">
                    <a:lnL>
                      <a:noFill/>
                    </a:lnL>
                    <a:lnR>
                      <a:noFill/>
                    </a:lnR>
                    <a:lnT>
                      <a:noFill/>
                    </a:lnT>
                    <a:lnB>
                      <a:noFill/>
                    </a:lnB>
                  </a:tcPr>
                </a:tc>
                <a:extLst>
                  <a:ext uri="{0D108BD9-81ED-4DB2-BD59-A6C34878D82A}">
                    <a16:rowId xmlns:a16="http://schemas.microsoft.com/office/drawing/2014/main" val="1453133295"/>
                  </a:ext>
                </a:extLst>
              </a:tr>
              <a:tr h="324620">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4">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ワーク</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p>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未来人になる</a:t>
                      </a:r>
                      <a:b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準備</a:t>
                      </a:r>
                      <a:endParaRPr lang="en-US" altLang="ja-JP" sz="90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（パスト</a:t>
                      </a:r>
                      <a:b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・デザイン）</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自治体の人口推計を確認し、過去</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年で地域に影響の大きかった出来事を２－３挙げる</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人口推計は各自治体の「人口ビジョン」等より抜粋</a:t>
                      </a:r>
                    </a:p>
                  </a:txBody>
                  <a:tcPr marL="686" marR="686" marT="686" marB="0" anchor="ctr">
                    <a:lnL>
                      <a:noFill/>
                    </a:lnL>
                    <a:lnR>
                      <a:noFill/>
                    </a:lnR>
                    <a:lnT>
                      <a:noFill/>
                    </a:lnT>
                    <a:lnB>
                      <a:noFill/>
                    </a:lnB>
                  </a:tcPr>
                </a:tc>
                <a:extLst>
                  <a:ext uri="{0D108BD9-81ED-4DB2-BD59-A6C34878D82A}">
                    <a16:rowId xmlns:a16="http://schemas.microsoft.com/office/drawing/2014/main" val="3174179789"/>
                  </a:ext>
                </a:extLst>
              </a:tr>
              <a:tr h="324620">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過去</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年間の地域の変化（変化を「良かったこと」／「悪かったこと」、両方の面から振り返る）</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1901281395"/>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年前の地域住民へのメッセージ</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1918407171"/>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全体共有</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グループで実施の場合は省く</a:t>
                      </a:r>
                    </a:p>
                  </a:txBody>
                  <a:tcPr marL="686" marR="686" marT="686" marB="0" anchor="ctr">
                    <a:lnL>
                      <a:noFill/>
                    </a:lnL>
                    <a:lnR>
                      <a:noFill/>
                    </a:lnR>
                    <a:lnT>
                      <a:noFill/>
                    </a:lnT>
                    <a:lnB>
                      <a:noFill/>
                    </a:lnB>
                  </a:tcPr>
                </a:tc>
                <a:extLst>
                  <a:ext uri="{0D108BD9-81ED-4DB2-BD59-A6C34878D82A}">
                    <a16:rowId xmlns:a16="http://schemas.microsoft.com/office/drawing/2014/main" val="151672601"/>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5">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ワーク</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a:t>
                      </a:r>
                    </a:p>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未来人になって対話する</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（フューチャー</a:t>
                      </a:r>
                      <a:b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・デザイン）</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未来人になるコツの共有、未来に飛び立つ</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事務局</a:t>
                      </a:r>
                    </a:p>
                  </a:txBody>
                  <a:tcPr marL="686" marR="686" marT="686"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3312824057"/>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○年の未来社会についての対話</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広く社会の変化を中心に</a:t>
                      </a:r>
                    </a:p>
                  </a:txBody>
                  <a:tcPr marL="686" marR="686" marT="686" marB="0" anchor="ctr">
                    <a:lnL>
                      <a:noFill/>
                    </a:lnL>
                    <a:lnR>
                      <a:noFill/>
                    </a:lnR>
                    <a:lnT>
                      <a:noFill/>
                    </a:lnT>
                    <a:lnB>
                      <a:noFill/>
                    </a:lnB>
                  </a:tcPr>
                </a:tc>
                <a:extLst>
                  <a:ext uri="{0D108BD9-81ED-4DB2-BD59-A6C34878D82A}">
                    <a16:rowId xmlns:a16="http://schemas.microsoft.com/office/drawing/2014/main" val="2770329422"/>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rowSpan="2">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○年の未来地域についての対話</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a:t>
                      </a:r>
                    </a:p>
                  </a:txBody>
                  <a:tcPr marL="686" marR="686" marT="686" marB="0" anchor="ctr">
                    <a:lnL>
                      <a:noFill/>
                    </a:lnL>
                    <a:lnR>
                      <a:noFill/>
                    </a:lnR>
                    <a:lnT>
                      <a:noFill/>
                    </a:lnT>
                    <a:lnB>
                      <a:noFill/>
                    </a:lnB>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rowSpan="2">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地域の変化に特化した議論</a:t>
                      </a:r>
                    </a:p>
                  </a:txBody>
                  <a:tcPr marL="686" marR="686" marT="686" marB="0" anchor="ctr">
                    <a:lnL>
                      <a:noFill/>
                    </a:lnL>
                    <a:lnR>
                      <a:noFill/>
                    </a:lnR>
                    <a:lnT>
                      <a:noFill/>
                    </a:lnT>
                    <a:lnB>
                      <a:noFill/>
                    </a:lnB>
                  </a:tcPr>
                </a:tc>
                <a:extLst>
                  <a:ext uri="{0D108BD9-81ED-4DB2-BD59-A6C34878D82A}">
                    <a16:rowId xmlns:a16="http://schemas.microsoft.com/office/drawing/2014/main" val="3235770136"/>
                  </a:ext>
                </a:extLst>
              </a:tr>
              <a:tr h="127672">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vMerge="1">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全体共有</a:t>
                      </a:r>
                    </a:p>
                  </a:txBody>
                  <a:tcPr marL="915" marR="915" marT="915"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vMerge="1">
                  <a:txBody>
                    <a:bodyPr/>
                    <a:lstStyle/>
                    <a:p>
                      <a:pPr algn="ctr"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5</a:t>
                      </a:r>
                    </a:p>
                  </a:txBody>
                  <a:tcPr marL="915" marR="915" marT="915" marB="0" anchor="ctr">
                    <a:lnL>
                      <a:noFill/>
                    </a:lnL>
                    <a:lnR>
                      <a:noFill/>
                    </a:lnR>
                    <a:lnT>
                      <a:noFill/>
                    </a:lnT>
                    <a:lnB>
                      <a:noFill/>
                    </a:lnB>
                  </a:tcPr>
                </a:tc>
                <a:tc vMerge="1">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915" marR="915" marT="915" marB="0" anchor="ctr">
                    <a:lnL>
                      <a:noFill/>
                    </a:lnL>
                    <a:lnR>
                      <a:noFill/>
                    </a:lnR>
                    <a:lnT>
                      <a:noFill/>
                    </a:lnT>
                    <a:lnB>
                      <a:noFill/>
                    </a:lnB>
                    <a:solidFill>
                      <a:srgbClr val="FCE4D6"/>
                    </a:solidFill>
                  </a:tcPr>
                </a:tc>
                <a:tc vMerge="1">
                  <a:txBody>
                    <a:bodyPr/>
                    <a:lstStyle/>
                    <a:p>
                      <a:pPr algn="l" fontAlgn="ctr"/>
                      <a:r>
                        <a:rPr lang="en-US" altLang="ja-JP" sz="105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グループで実施の場合は省く</a:t>
                      </a:r>
                    </a:p>
                  </a:txBody>
                  <a:tcPr marL="915" marR="915" marT="915" marB="0" anchor="ctr">
                    <a:lnL>
                      <a:noFill/>
                    </a:lnL>
                    <a:lnR>
                      <a:noFill/>
                    </a:lnR>
                    <a:lnT>
                      <a:noFill/>
                    </a:lnT>
                    <a:lnB>
                      <a:noFill/>
                    </a:lnB>
                  </a:tcPr>
                </a:tc>
                <a:extLst>
                  <a:ext uri="{0D108BD9-81ED-4DB2-BD59-A6C34878D82A}">
                    <a16:rowId xmlns:a16="http://schemas.microsoft.com/office/drawing/2014/main" val="2238108564"/>
                  </a:ext>
                </a:extLst>
              </a:tr>
              <a:tr h="182234">
                <a:tc vMerge="1">
                  <a:txBody>
                    <a:bodyPr/>
                    <a:lstStyle/>
                    <a:p>
                      <a:pPr algn="ctr" fontAlgn="ctr"/>
                      <a:endParaRPr lang="en-US" altLang="ja-JP" sz="10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5" marR="915" marT="915"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fontAlgn="ctr"/>
                      <a:endParaRPr lang="ja-JP" altLang="en-US" sz="10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5" marR="915" marT="915"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全体共有</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グループで実施の場合は省く</a:t>
                      </a:r>
                    </a:p>
                  </a:txBody>
                  <a:tcPr marL="686" marR="686" marT="686" marB="0" anchor="ctr">
                    <a:lnL>
                      <a:noFill/>
                    </a:lnL>
                    <a:lnR>
                      <a:noFill/>
                    </a:lnR>
                    <a:lnT>
                      <a:noFill/>
                    </a:lnT>
                    <a:lnB>
                      <a:noFill/>
                    </a:lnB>
                  </a:tcPr>
                </a:tc>
                <a:extLst>
                  <a:ext uri="{0D108BD9-81ED-4DB2-BD59-A6C34878D82A}">
                    <a16:rowId xmlns:a16="http://schemas.microsoft.com/office/drawing/2014/main" val="3612234065"/>
                  </a:ext>
                </a:extLst>
              </a:tr>
              <a:tr h="324620">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休憩・</a:t>
                      </a:r>
                      <a:endParaRPr lang="en-US" altLang="ja-JP" sz="90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バッファ</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ー</a:t>
                      </a:r>
                    </a:p>
                  </a:txBody>
                  <a:tcPr marL="686" marR="686" marT="686" marB="0" anchor="ctr">
                    <a:lnL>
                      <a:noFill/>
                    </a:lnL>
                    <a:lnR>
                      <a:noFill/>
                    </a:lnR>
                    <a:lnT>
                      <a:noFill/>
                    </a:lnT>
                    <a:lnB>
                      <a:noFill/>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（ここまでの所要時間</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105</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分）</a:t>
                      </a:r>
                    </a:p>
                  </a:txBody>
                  <a:tcPr marL="686" marR="686" marT="686" marB="0" anchor="ctr">
                    <a:lnL>
                      <a:noFill/>
                    </a:lnL>
                    <a:lnR>
                      <a:noFill/>
                    </a:lnR>
                    <a:lnT>
                      <a:noFill/>
                    </a:lnT>
                    <a:lnB>
                      <a:noFill/>
                    </a:lnB>
                  </a:tcPr>
                </a:tc>
                <a:extLst>
                  <a:ext uri="{0D108BD9-81ED-4DB2-BD59-A6C34878D82A}">
                    <a16:rowId xmlns:a16="http://schemas.microsoft.com/office/drawing/2014/main" val="113161672"/>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現代人への</a:t>
                      </a:r>
                      <a:b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メッセージ</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未来地域の姿から、特に気になる、「良いところ／悪いところ」</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つ程度を選ぶ</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1374999678"/>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選んだ未来の実現／回避のために、</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年前の地域住民へのメッセージを考える</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時間があれば「発言マップ」を作成</a:t>
                      </a:r>
                    </a:p>
                  </a:txBody>
                  <a:tcPr marL="686" marR="686" marT="686" marB="0" anchor="ctr">
                    <a:lnL>
                      <a:noFill/>
                    </a:lnL>
                    <a:lnR>
                      <a:noFill/>
                    </a:lnR>
                    <a:lnT>
                      <a:noFill/>
                    </a:lnT>
                    <a:lnB>
                      <a:noFill/>
                    </a:lnB>
                  </a:tcPr>
                </a:tc>
                <a:extLst>
                  <a:ext uri="{0D108BD9-81ED-4DB2-BD59-A6C34878D82A}">
                    <a16:rowId xmlns:a16="http://schemas.microsoft.com/office/drawing/2014/main" val="1714474898"/>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全体共有</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参加者</a:t>
                      </a:r>
                    </a:p>
                  </a:txBody>
                  <a:tcPr marL="686" marR="686" marT="686" marB="0" anchor="ctr">
                    <a:lnL>
                      <a:noFill/>
                    </a:lnL>
                    <a:lnR>
                      <a:noFill/>
                    </a:lnR>
                    <a:lnT>
                      <a:noFill/>
                    </a:lnT>
                    <a:lnB>
                      <a:noFill/>
                    </a:lnB>
                    <a:solidFill>
                      <a:srgbClr val="FCE4D6"/>
                    </a:solidFill>
                  </a:tcPr>
                </a:tc>
                <a:tc>
                  <a:txBody>
                    <a:bodyPr/>
                    <a:lstStyle/>
                    <a:p>
                      <a:pPr algn="l"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グループで実施の場合は省く</a:t>
                      </a:r>
                    </a:p>
                  </a:txBody>
                  <a:tcPr marL="686" marR="686" marT="686" marB="0" anchor="ctr">
                    <a:lnL>
                      <a:noFill/>
                    </a:lnL>
                    <a:lnR>
                      <a:noFill/>
                    </a:lnR>
                    <a:lnT>
                      <a:noFill/>
                    </a:lnT>
                    <a:lnB>
                      <a:noFill/>
                    </a:lnB>
                  </a:tcPr>
                </a:tc>
                <a:extLst>
                  <a:ext uri="{0D108BD9-81ED-4DB2-BD59-A6C34878D82A}">
                    <a16:rowId xmlns:a16="http://schemas.microsoft.com/office/drawing/2014/main" val="755950315"/>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振返り</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フューチャー・デザインについて（おさらい）、参加者による振り返り</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a:t>
                      </a:r>
                    </a:p>
                  </a:txBody>
                  <a:tcPr marL="686" marR="686" marT="686" marB="0" anchor="ctr">
                    <a:lnL>
                      <a:noFill/>
                    </a:lnL>
                    <a:lnR>
                      <a:noFill/>
                    </a:lnR>
                    <a:lnT>
                      <a:noFill/>
                    </a:lnT>
                    <a:lnB>
                      <a:noFill/>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事務局</a:t>
                      </a:r>
                    </a:p>
                  </a:txBody>
                  <a:tcPr marL="686" marR="686" marT="686" marB="0" anchor="ctr">
                    <a:lnL>
                      <a:noFill/>
                    </a:lnL>
                    <a:lnR>
                      <a:noFill/>
                    </a:lnR>
                    <a:lnT>
                      <a:noFill/>
                    </a:lnT>
                    <a:lnB>
                      <a:noFill/>
                    </a:lnB>
                  </a:tcP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a:noFill/>
                    </a:lnT>
                    <a:lnB>
                      <a:noFill/>
                    </a:lnB>
                  </a:tcPr>
                </a:tc>
                <a:extLst>
                  <a:ext uri="{0D108BD9-81ED-4DB2-BD59-A6C34878D82A}">
                    <a16:rowId xmlns:a16="http://schemas.microsoft.com/office/drawing/2014/main" val="2436456021"/>
                  </a:ext>
                </a:extLst>
              </a:tr>
              <a:tr h="309905">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閉会</a:t>
                      </a:r>
                    </a:p>
                  </a:txBody>
                  <a:tcPr marL="686" marR="686" marT="686"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主催者より挨拶、参加者のアンケート記入等</a:t>
                      </a:r>
                    </a:p>
                  </a:txBody>
                  <a:tcPr marL="686" marR="686" marT="686" marB="0" anchor="ctr">
                    <a:lnL w="9525" cap="flat" cmpd="sng" algn="ctr">
                      <a:solidFill>
                        <a:schemeClr val="tx1">
                          <a:lumMod val="50000"/>
                          <a:lumOff val="50000"/>
                        </a:schemeClr>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事務局</a:t>
                      </a: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86" marR="686" marT="686"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7518671"/>
                  </a:ext>
                </a:extLst>
              </a:tr>
              <a:tr h="257003">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w="9525" cap="flat" cmpd="sng" algn="ctr">
                      <a:solidFill>
                        <a:schemeClr val="tx1">
                          <a:lumMod val="50000"/>
                          <a:lumOff val="50000"/>
                        </a:schemeClr>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w="9525" cap="flat" cmpd="sng" algn="ctr">
                      <a:solidFill>
                        <a:schemeClr val="tx1">
                          <a:lumMod val="50000"/>
                          <a:lumOff val="50000"/>
                        </a:schemeClr>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165</a:t>
                      </a: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未来の情報インプットする場合＋</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10-15</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分を想定</a:t>
                      </a:r>
                    </a:p>
                  </a:txBody>
                  <a:tcPr marL="686" marR="686" marT="686"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39817384"/>
                  </a:ext>
                </a:extLst>
              </a:tr>
            </a:tbl>
          </a:graphicData>
        </a:graphic>
      </p:graphicFrame>
      <p:sp>
        <p:nvSpPr>
          <p:cNvPr id="2" name="正方形/長方形 1">
            <a:extLst>
              <a:ext uri="{FF2B5EF4-FFF2-40B4-BE49-F238E27FC236}">
                <a16:creationId xmlns:a16="http://schemas.microsoft.com/office/drawing/2014/main" id="{682FA994-4298-6161-D1A3-8FE44728B6D0}"/>
              </a:ext>
            </a:extLst>
          </p:cNvPr>
          <p:cNvSpPr/>
          <p:nvPr/>
        </p:nvSpPr>
        <p:spPr>
          <a:xfrm>
            <a:off x="645840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sp>
        <p:nvSpPr>
          <p:cNvPr id="3" name="正方形/長方形 2">
            <a:extLst>
              <a:ext uri="{FF2B5EF4-FFF2-40B4-BE49-F238E27FC236}">
                <a16:creationId xmlns:a16="http://schemas.microsoft.com/office/drawing/2014/main" id="{AF8A414A-F572-FDE2-4DE6-233C98401B60}"/>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270786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1A0C85-CFCB-7A57-BAD3-04FB833FC1B6}"/>
              </a:ext>
            </a:extLst>
          </p:cNvPr>
          <p:cNvSpPr>
            <a:spLocks noGrp="1"/>
          </p:cNvSpPr>
          <p:nvPr>
            <p:ph idx="1"/>
          </p:nvPr>
        </p:nvSpPr>
        <p:spPr>
          <a:xfrm>
            <a:off x="441000" y="1483843"/>
            <a:ext cx="8262000" cy="4643580"/>
          </a:xfrm>
        </p:spPr>
        <p:txBody>
          <a:bodyPr>
            <a:normAutofit/>
          </a:bodyPr>
          <a:lstStyle/>
          <a:p>
            <a:pPr>
              <a:lnSpc>
                <a:spcPct val="100000"/>
              </a:lnSpc>
            </a:pPr>
            <a:r>
              <a:rPr lang="ja-JP" altLang="en-US" sz="2400" dirty="0">
                <a:latin typeface="+mn-ea"/>
              </a:rPr>
              <a:t>みなさんはこれから</a:t>
            </a:r>
            <a:r>
              <a:rPr lang="en-US" altLang="ja-JP" sz="2400" b="1" dirty="0">
                <a:latin typeface="+mn-ea"/>
              </a:rPr>
              <a:t>30</a:t>
            </a:r>
            <a:r>
              <a:rPr lang="ja-JP" altLang="en-US" sz="2400" b="1" dirty="0">
                <a:latin typeface="+mn-ea"/>
              </a:rPr>
              <a:t>年後に生きている未来人</a:t>
            </a:r>
            <a:r>
              <a:rPr lang="ja-JP" altLang="en-US" sz="2400" dirty="0">
                <a:latin typeface="+mn-ea"/>
              </a:rPr>
              <a:t>になります。</a:t>
            </a:r>
          </a:p>
          <a:p>
            <a:pPr>
              <a:lnSpc>
                <a:spcPct val="100000"/>
              </a:lnSpc>
            </a:pPr>
            <a:r>
              <a:rPr lang="en-US" altLang="ja-JP" sz="2400" b="1" dirty="0">
                <a:latin typeface="+mn-ea"/>
              </a:rPr>
              <a:t>30</a:t>
            </a:r>
            <a:r>
              <a:rPr lang="ja-JP" altLang="en-US" sz="2400" b="1" dirty="0">
                <a:latin typeface="+mn-ea"/>
              </a:rPr>
              <a:t>年後のことを表現するときには「現在形」・「断定形」</a:t>
            </a:r>
            <a:r>
              <a:rPr lang="ja-JP" altLang="en-US" sz="2400" dirty="0">
                <a:latin typeface="+mn-ea"/>
              </a:rPr>
              <a:t>で、</a:t>
            </a:r>
            <a:r>
              <a:rPr lang="en-US" altLang="ja-JP" sz="2400" b="1" dirty="0">
                <a:latin typeface="+mn-ea"/>
              </a:rPr>
              <a:t>30</a:t>
            </a:r>
            <a:r>
              <a:rPr lang="ja-JP" altLang="en-US" sz="2400" b="1" dirty="0">
                <a:latin typeface="+mn-ea"/>
              </a:rPr>
              <a:t>年後より以前のことは「過去形」</a:t>
            </a:r>
            <a:r>
              <a:rPr lang="ja-JP" altLang="en-US" sz="2400" dirty="0">
                <a:latin typeface="+mn-ea"/>
              </a:rPr>
              <a:t>で話しましょう。</a:t>
            </a:r>
          </a:p>
          <a:p>
            <a:pPr lvl="1">
              <a:lnSpc>
                <a:spcPct val="100000"/>
              </a:lnSpc>
            </a:pPr>
            <a:r>
              <a:rPr lang="ja-JP" altLang="en-US" sz="2000" dirty="0">
                <a:latin typeface="+mn-ea"/>
              </a:rPr>
              <a:t>例１：「今は</a:t>
            </a:r>
            <a:r>
              <a:rPr lang="en-US" altLang="ja-JP" sz="2000" dirty="0">
                <a:latin typeface="+mn-ea"/>
              </a:rPr>
              <a:t>AI</a:t>
            </a:r>
            <a:r>
              <a:rPr lang="ja-JP" altLang="en-US" sz="2000" dirty="0">
                <a:latin typeface="+mn-ea"/>
              </a:rPr>
              <a:t>ロボットが家事・育児をしてくれるから、</a:t>
            </a:r>
            <a:endParaRPr lang="en-US" altLang="ja-JP" sz="2000" dirty="0">
              <a:latin typeface="+mn-ea"/>
            </a:endParaRPr>
          </a:p>
          <a:p>
            <a:pPr marL="457200" lvl="1" indent="0">
              <a:lnSpc>
                <a:spcPct val="100000"/>
              </a:lnSpc>
              <a:buNone/>
            </a:pPr>
            <a:r>
              <a:rPr lang="ja-JP" altLang="en-US" sz="2000" dirty="0">
                <a:latin typeface="+mn-ea"/>
              </a:rPr>
              <a:t>　娯楽や自己研さんに時間が割ける。」（現在形・断定形）</a:t>
            </a:r>
            <a:endParaRPr lang="en-US" altLang="ja-JP" sz="2000" dirty="0">
              <a:latin typeface="+mn-ea"/>
            </a:endParaRPr>
          </a:p>
          <a:p>
            <a:pPr marL="457200" lvl="1" indent="0">
              <a:lnSpc>
                <a:spcPct val="100000"/>
              </a:lnSpc>
              <a:buNone/>
            </a:pPr>
            <a:endParaRPr lang="ja-JP" altLang="en-US" sz="2000" dirty="0">
              <a:latin typeface="+mn-ea"/>
            </a:endParaRPr>
          </a:p>
          <a:p>
            <a:pPr lvl="1">
              <a:lnSpc>
                <a:spcPct val="100000"/>
              </a:lnSpc>
            </a:pPr>
            <a:r>
              <a:rPr lang="ja-JP" altLang="en-US" sz="2000" dirty="0">
                <a:latin typeface="+mn-ea"/>
              </a:rPr>
              <a:t>例２：「</a:t>
            </a:r>
            <a:r>
              <a:rPr lang="en-US" altLang="ja-JP" sz="2000" dirty="0">
                <a:latin typeface="+mn-ea"/>
              </a:rPr>
              <a:t>2030</a:t>
            </a:r>
            <a:r>
              <a:rPr lang="ja-JP" altLang="en-US" sz="2000" dirty="0">
                <a:latin typeface="+mn-ea"/>
              </a:rPr>
              <a:t>年に地域が大きな災害に見舞われ、</a:t>
            </a:r>
            <a:endParaRPr lang="en-US" altLang="ja-JP" sz="2000" dirty="0">
              <a:latin typeface="+mn-ea"/>
            </a:endParaRPr>
          </a:p>
          <a:p>
            <a:pPr marL="457200" lvl="1" indent="0">
              <a:lnSpc>
                <a:spcPct val="100000"/>
              </a:lnSpc>
              <a:buNone/>
            </a:pPr>
            <a:r>
              <a:rPr lang="ja-JP" altLang="en-US" sz="2000" dirty="0">
                <a:latin typeface="+mn-ea"/>
              </a:rPr>
              <a:t>　大きな被害が出ました。」（過去形）</a:t>
            </a:r>
          </a:p>
          <a:p>
            <a:endParaRPr kumimoji="1" lang="ja-JP" altLang="en-US" dirty="0">
              <a:latin typeface="+mn-ea"/>
            </a:endParaRPr>
          </a:p>
        </p:txBody>
      </p:sp>
      <p:sp>
        <p:nvSpPr>
          <p:cNvPr id="4" name="スライド番号プレースホルダー 3">
            <a:extLst>
              <a:ext uri="{FF2B5EF4-FFF2-40B4-BE49-F238E27FC236}">
                <a16:creationId xmlns:a16="http://schemas.microsoft.com/office/drawing/2014/main" id="{56FCC7DB-DAAA-71DC-6B5E-1BE80298283A}"/>
              </a:ext>
            </a:extLst>
          </p:cNvPr>
          <p:cNvSpPr>
            <a:spLocks noGrp="1"/>
          </p:cNvSpPr>
          <p:nvPr>
            <p:ph type="sldNum" sz="quarter" idx="12"/>
          </p:nvPr>
        </p:nvSpPr>
        <p:spPr/>
        <p:txBody>
          <a:bodyPr/>
          <a:lstStyle/>
          <a:p>
            <a:fld id="{43CE1F33-19CE-4414-9E55-507478994FA3}" type="slidenum">
              <a:rPr kumimoji="1" lang="ja-JP" altLang="en-US" smtClean="0"/>
              <a:t>19</a:t>
            </a:fld>
            <a:endParaRPr kumimoji="1" lang="ja-JP" altLang="en-US"/>
          </a:p>
        </p:txBody>
      </p:sp>
      <p:sp>
        <p:nvSpPr>
          <p:cNvPr id="2" name="タイトル 1">
            <a:extLst>
              <a:ext uri="{FF2B5EF4-FFF2-40B4-BE49-F238E27FC236}">
                <a16:creationId xmlns:a16="http://schemas.microsoft.com/office/drawing/2014/main" id="{5935B18B-34D2-4F1A-36C4-72D846378F6E}"/>
              </a:ext>
            </a:extLst>
          </p:cNvPr>
          <p:cNvSpPr>
            <a:spLocks noGrp="1"/>
          </p:cNvSpPr>
          <p:nvPr>
            <p:ph type="title"/>
          </p:nvPr>
        </p:nvSpPr>
        <p:spPr/>
        <p:txBody>
          <a:bodyPr/>
          <a:lstStyle/>
          <a:p>
            <a:r>
              <a:rPr lang="ja-JP" altLang="en-US"/>
              <a:t>未来人になるコツ</a:t>
            </a:r>
            <a:endParaRPr kumimoji="1" lang="ja-JP" altLang="en-US"/>
          </a:p>
        </p:txBody>
      </p:sp>
      <p:grpSp>
        <p:nvGrpSpPr>
          <p:cNvPr id="7" name="グループ化 6">
            <a:extLst>
              <a:ext uri="{FF2B5EF4-FFF2-40B4-BE49-F238E27FC236}">
                <a16:creationId xmlns:a16="http://schemas.microsoft.com/office/drawing/2014/main" id="{F9FBB3E0-29C3-1C49-1B41-49BAE3E3DC1E}"/>
              </a:ext>
            </a:extLst>
          </p:cNvPr>
          <p:cNvGrpSpPr/>
          <p:nvPr/>
        </p:nvGrpSpPr>
        <p:grpSpPr>
          <a:xfrm>
            <a:off x="6660979" y="4949737"/>
            <a:ext cx="1880800" cy="1097202"/>
            <a:chOff x="6401899" y="4873537"/>
            <a:chExt cx="1880800" cy="1097202"/>
          </a:xfrm>
        </p:grpSpPr>
        <p:sp>
          <p:nvSpPr>
            <p:cNvPr id="24" name="吹き出し: 円形 23">
              <a:extLst>
                <a:ext uri="{FF2B5EF4-FFF2-40B4-BE49-F238E27FC236}">
                  <a16:creationId xmlns:a16="http://schemas.microsoft.com/office/drawing/2014/main" id="{F9A5775A-0D6F-A5A7-A2EB-21D4D5FC957D}"/>
                </a:ext>
              </a:extLst>
            </p:cNvPr>
            <p:cNvSpPr/>
            <p:nvPr/>
          </p:nvSpPr>
          <p:spPr>
            <a:xfrm flipH="1">
              <a:off x="7503085" y="4873537"/>
              <a:ext cx="437378" cy="284071"/>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矢印: 山形 9">
              <a:extLst>
                <a:ext uri="{FF2B5EF4-FFF2-40B4-BE49-F238E27FC236}">
                  <a16:creationId xmlns:a16="http://schemas.microsoft.com/office/drawing/2014/main" id="{9B98EE56-909C-5FC1-AC28-76CDDFE0DCB1}"/>
                </a:ext>
              </a:extLst>
            </p:cNvPr>
            <p:cNvSpPr/>
            <p:nvPr/>
          </p:nvSpPr>
          <p:spPr bwMode="gray">
            <a:xfrm rot="10800000">
              <a:off x="6988958" y="5449099"/>
              <a:ext cx="706680" cy="276999"/>
            </a:xfrm>
            <a:prstGeom prst="chevron">
              <a:avLst/>
            </a:prstGeom>
            <a:solidFill>
              <a:schemeClr val="tx2">
                <a:lumMod val="40000"/>
                <a:lumOff val="60000"/>
              </a:schemeClr>
            </a:solidFill>
            <a:ln w="9525" cap="flat" cmpd="sng" algn="ctr">
              <a:solidFill>
                <a:schemeClr val="bg1"/>
              </a:solidFill>
              <a:prstDash val="solid"/>
              <a:round/>
              <a:headEnd type="none" w="med" len="med"/>
              <a:tailEnd type="none" w="med" len="med"/>
            </a:ln>
            <a:effectLst/>
          </p:spPr>
          <p:txBody>
            <a:bodyPr vert="horz" wrap="square" lIns="81000" tIns="27000" rIns="81000" bIns="27000" numCol="1" rtlCol="0" anchor="ctr" anchorCtr="0" compatLnSpc="1">
              <a:prstTxWarp prst="textNoShape">
                <a:avLst/>
              </a:prstTxWarp>
            </a:bodyPr>
            <a:lstStyle/>
            <a:p>
              <a:pPr algn="ctr" defTabSz="685783" fontAlgn="base">
                <a:spcBef>
                  <a:spcPct val="0"/>
                </a:spcBef>
                <a:spcAft>
                  <a:spcPct val="0"/>
                </a:spcAft>
              </a:pPr>
              <a:endParaRPr lang="en-US" altLang="ja-JP" sz="825" b="1" spc="-75">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636E457D-CFB3-2048-07CB-32E61F371D51}"/>
                </a:ext>
              </a:extLst>
            </p:cNvPr>
            <p:cNvSpPr/>
            <p:nvPr/>
          </p:nvSpPr>
          <p:spPr bwMode="gray">
            <a:xfrm rot="10800000">
              <a:off x="7576017" y="5449099"/>
              <a:ext cx="706680" cy="276999"/>
            </a:xfrm>
            <a:prstGeom prst="homePlate">
              <a:avLst/>
            </a:prstGeom>
            <a:solidFill>
              <a:schemeClr val="tx2">
                <a:lumMod val="60000"/>
                <a:lumOff val="40000"/>
              </a:schemeClr>
            </a:solidFill>
            <a:ln w="9525" cap="flat" cmpd="sng" algn="ctr">
              <a:solidFill>
                <a:schemeClr val="bg1"/>
              </a:solidFill>
              <a:prstDash val="solid"/>
              <a:round/>
              <a:headEnd type="none" w="med" len="med"/>
              <a:tailEnd type="none" w="med" len="med"/>
            </a:ln>
            <a:effectLst/>
          </p:spPr>
          <p:txBody>
            <a:bodyPr vert="horz" wrap="square" lIns="81000" tIns="27000" rIns="81000" bIns="27000" numCol="1" rtlCol="0" anchor="ctr" anchorCtr="0" compatLnSpc="1">
              <a:prstTxWarp prst="textNoShape">
                <a:avLst/>
              </a:prstTxWarp>
            </a:bodyPr>
            <a:lstStyle/>
            <a:p>
              <a:pPr algn="ctr" defTabSz="685783" fontAlgn="base">
                <a:spcBef>
                  <a:spcPct val="0"/>
                </a:spcBef>
                <a:spcAft>
                  <a:spcPct val="0"/>
                </a:spcAft>
              </a:pPr>
              <a:endParaRPr lang="en-US" altLang="ja-JP" sz="825" b="1">
                <a:solidFill>
                  <a:schemeClr val="bg1"/>
                </a:solidFill>
                <a:latin typeface="Meiryo UI" panose="020B0604030504040204" pitchFamily="50" charset="-128"/>
                <a:ea typeface="Meiryo UI" panose="020B0604030504040204" pitchFamily="50" charset="-128"/>
              </a:endParaRPr>
            </a:p>
          </p:txBody>
        </p:sp>
        <p:sp>
          <p:nvSpPr>
            <p:cNvPr id="12" name="矢印: 山形 11">
              <a:extLst>
                <a:ext uri="{FF2B5EF4-FFF2-40B4-BE49-F238E27FC236}">
                  <a16:creationId xmlns:a16="http://schemas.microsoft.com/office/drawing/2014/main" id="{434C7991-0276-817A-2980-AD7F172E0017}"/>
                </a:ext>
              </a:extLst>
            </p:cNvPr>
            <p:cNvSpPr/>
            <p:nvPr/>
          </p:nvSpPr>
          <p:spPr bwMode="gray">
            <a:xfrm rot="10800000">
              <a:off x="6401899" y="5449099"/>
              <a:ext cx="706680" cy="276999"/>
            </a:xfrm>
            <a:prstGeom prst="chevron">
              <a:avLst/>
            </a:prstGeom>
            <a:solidFill>
              <a:schemeClr val="tx2">
                <a:lumMod val="40000"/>
                <a:lumOff val="60000"/>
              </a:schemeClr>
            </a:solidFill>
            <a:ln w="9525" cap="flat" cmpd="sng" algn="ctr">
              <a:solidFill>
                <a:schemeClr val="bg1"/>
              </a:solidFill>
              <a:prstDash val="solid"/>
              <a:round/>
              <a:headEnd type="none" w="med" len="med"/>
              <a:tailEnd type="none" w="med" len="med"/>
            </a:ln>
            <a:effectLst/>
          </p:spPr>
          <p:txBody>
            <a:bodyPr vert="horz" wrap="square" lIns="81000" tIns="27000" rIns="81000" bIns="27000" numCol="1" rtlCol="0" anchor="ctr" anchorCtr="0" compatLnSpc="1">
              <a:prstTxWarp prst="textNoShape">
                <a:avLst/>
              </a:prstTxWarp>
            </a:bodyPr>
            <a:lstStyle/>
            <a:p>
              <a:pPr algn="ctr" defTabSz="685783" fontAlgn="base">
                <a:spcBef>
                  <a:spcPct val="0"/>
                </a:spcBef>
                <a:spcAft>
                  <a:spcPct val="0"/>
                </a:spcAft>
              </a:pPr>
              <a:endParaRPr lang="en-US" altLang="ja-JP" sz="825" b="1" spc="-75">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8AC4EB5-EB82-A181-0BDF-0AEC8F6AA875}"/>
                </a:ext>
              </a:extLst>
            </p:cNvPr>
            <p:cNvSpPr txBox="1"/>
            <p:nvPr/>
          </p:nvSpPr>
          <p:spPr>
            <a:xfrm>
              <a:off x="7735842" y="5693740"/>
              <a:ext cx="524503" cy="276999"/>
            </a:xfrm>
            <a:prstGeom prst="rect">
              <a:avLst/>
            </a:prstGeom>
            <a:noFill/>
          </p:spPr>
          <p:txBody>
            <a:bodyPr wrap="none" rtlCol="0">
              <a:spAutoFit/>
            </a:bodyPr>
            <a:lstStyle/>
            <a:p>
              <a:r>
                <a:rPr lang="en-US" altLang="ja-JP" sz="1200"/>
                <a:t>2050</a:t>
              </a:r>
              <a:endParaRPr lang="ja-JP" altLang="en-US" sz="1200"/>
            </a:p>
          </p:txBody>
        </p:sp>
        <p:sp>
          <p:nvSpPr>
            <p:cNvPr id="14" name="テキスト ボックス 13">
              <a:extLst>
                <a:ext uri="{FF2B5EF4-FFF2-40B4-BE49-F238E27FC236}">
                  <a16:creationId xmlns:a16="http://schemas.microsoft.com/office/drawing/2014/main" id="{C6EC1343-9BBA-6F59-666A-635A7D518A18}"/>
                </a:ext>
              </a:extLst>
            </p:cNvPr>
            <p:cNvSpPr txBox="1"/>
            <p:nvPr/>
          </p:nvSpPr>
          <p:spPr>
            <a:xfrm>
              <a:off x="7139699" y="5693740"/>
              <a:ext cx="523220" cy="276999"/>
            </a:xfrm>
            <a:prstGeom prst="rect">
              <a:avLst/>
            </a:prstGeom>
            <a:noFill/>
          </p:spPr>
          <p:txBody>
            <a:bodyPr wrap="square" rtlCol="0">
              <a:spAutoFit/>
            </a:bodyPr>
            <a:lstStyle/>
            <a:p>
              <a:r>
                <a:rPr lang="en-US" altLang="ja-JP" sz="1200"/>
                <a:t>2040</a:t>
              </a:r>
              <a:endParaRPr lang="ja-JP" altLang="en-US" sz="1200"/>
            </a:p>
          </p:txBody>
        </p:sp>
        <p:sp>
          <p:nvSpPr>
            <p:cNvPr id="15" name="テキスト ボックス 14">
              <a:extLst>
                <a:ext uri="{FF2B5EF4-FFF2-40B4-BE49-F238E27FC236}">
                  <a16:creationId xmlns:a16="http://schemas.microsoft.com/office/drawing/2014/main" id="{179798CD-9AE6-0BC4-C56E-EA36FA05BF7A}"/>
                </a:ext>
              </a:extLst>
            </p:cNvPr>
            <p:cNvSpPr txBox="1"/>
            <p:nvPr/>
          </p:nvSpPr>
          <p:spPr>
            <a:xfrm>
              <a:off x="6543558" y="5693740"/>
              <a:ext cx="524503" cy="276999"/>
            </a:xfrm>
            <a:prstGeom prst="rect">
              <a:avLst/>
            </a:prstGeom>
            <a:noFill/>
          </p:spPr>
          <p:txBody>
            <a:bodyPr wrap="none" rtlCol="0">
              <a:spAutoFit/>
            </a:bodyPr>
            <a:lstStyle/>
            <a:p>
              <a:r>
                <a:rPr lang="en-US" altLang="ja-JP" sz="1200"/>
                <a:t>2030</a:t>
              </a:r>
              <a:endParaRPr lang="ja-JP" altLang="en-US" sz="1200"/>
            </a:p>
          </p:txBody>
        </p:sp>
        <p:pic>
          <p:nvPicPr>
            <p:cNvPr id="19" name="グラフィックス 18" descr="ヒーロー (男性) 単色塗りつぶし">
              <a:extLst>
                <a:ext uri="{FF2B5EF4-FFF2-40B4-BE49-F238E27FC236}">
                  <a16:creationId xmlns:a16="http://schemas.microsoft.com/office/drawing/2014/main" id="{7854D483-8DC7-95C3-4A0D-98E635A667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0735" y="5030221"/>
              <a:ext cx="441964" cy="441964"/>
            </a:xfrm>
            <a:prstGeom prst="rect">
              <a:avLst/>
            </a:prstGeom>
          </p:spPr>
        </p:pic>
        <p:sp>
          <p:nvSpPr>
            <p:cNvPr id="22" name="テキスト ボックス 21">
              <a:extLst>
                <a:ext uri="{FF2B5EF4-FFF2-40B4-BE49-F238E27FC236}">
                  <a16:creationId xmlns:a16="http://schemas.microsoft.com/office/drawing/2014/main" id="{65469CB2-B1B5-4DD3-BB8A-B7F7FF4BD979}"/>
                </a:ext>
              </a:extLst>
            </p:cNvPr>
            <p:cNvSpPr txBox="1"/>
            <p:nvPr/>
          </p:nvSpPr>
          <p:spPr>
            <a:xfrm>
              <a:off x="7503085" y="4907222"/>
              <a:ext cx="453970" cy="253916"/>
            </a:xfrm>
            <a:prstGeom prst="rect">
              <a:avLst/>
            </a:prstGeom>
            <a:noFill/>
          </p:spPr>
          <p:txBody>
            <a:bodyPr wrap="none" rtlCol="0">
              <a:spAutoFit/>
            </a:bodyPr>
            <a:lstStyle/>
            <a:p>
              <a:r>
                <a:rPr lang="ja-JP" altLang="en-US" sz="1050" b="1"/>
                <a:t>現在</a:t>
              </a:r>
            </a:p>
          </p:txBody>
        </p:sp>
        <p:sp>
          <p:nvSpPr>
            <p:cNvPr id="23" name="テキスト ボックス 22">
              <a:extLst>
                <a:ext uri="{FF2B5EF4-FFF2-40B4-BE49-F238E27FC236}">
                  <a16:creationId xmlns:a16="http://schemas.microsoft.com/office/drawing/2014/main" id="{E7C56397-B6C2-8715-BD66-371A5DE7F31F}"/>
                </a:ext>
              </a:extLst>
            </p:cNvPr>
            <p:cNvSpPr txBox="1"/>
            <p:nvPr/>
          </p:nvSpPr>
          <p:spPr>
            <a:xfrm>
              <a:off x="6579623" y="5195184"/>
              <a:ext cx="453970" cy="253916"/>
            </a:xfrm>
            <a:prstGeom prst="rect">
              <a:avLst/>
            </a:prstGeom>
            <a:noFill/>
          </p:spPr>
          <p:txBody>
            <a:bodyPr wrap="none" rtlCol="0">
              <a:spAutoFit/>
            </a:bodyPr>
            <a:lstStyle/>
            <a:p>
              <a:r>
                <a:rPr lang="ja-JP" altLang="en-US" sz="1050" b="1"/>
                <a:t>過去</a:t>
              </a:r>
            </a:p>
          </p:txBody>
        </p:sp>
        <p:cxnSp>
          <p:nvCxnSpPr>
            <p:cNvPr id="26" name="直線矢印コネクタ 25">
              <a:extLst>
                <a:ext uri="{FF2B5EF4-FFF2-40B4-BE49-F238E27FC236}">
                  <a16:creationId xmlns:a16="http://schemas.microsoft.com/office/drawing/2014/main" id="{58C7492F-19CD-9AC2-E21D-D2EF89D83E8D}"/>
                </a:ext>
              </a:extLst>
            </p:cNvPr>
            <p:cNvCxnSpPr>
              <a:cxnSpLocks/>
            </p:cNvCxnSpPr>
            <p:nvPr/>
          </p:nvCxnSpPr>
          <p:spPr>
            <a:xfrm flipH="1">
              <a:off x="7007072" y="5069014"/>
              <a:ext cx="436630" cy="158531"/>
            </a:xfrm>
            <a:prstGeom prst="straightConnector1">
              <a:avLst/>
            </a:prstGeom>
            <a:ln>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381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35B18B-34D2-4F1A-36C4-72D846378F6E}"/>
              </a:ext>
            </a:extLst>
          </p:cNvPr>
          <p:cNvSpPr>
            <a:spLocks noGrp="1"/>
          </p:cNvSpPr>
          <p:nvPr>
            <p:ph type="title"/>
          </p:nvPr>
        </p:nvSpPr>
        <p:spPr/>
        <p:txBody>
          <a:bodyPr/>
          <a:lstStyle/>
          <a:p>
            <a:r>
              <a:rPr lang="ja-JP" altLang="en-US"/>
              <a:t>未来人になるコツ</a:t>
            </a:r>
            <a:endParaRPr kumimoji="1" lang="ja-JP" altLang="en-US"/>
          </a:p>
        </p:txBody>
      </p:sp>
      <p:sp>
        <p:nvSpPr>
          <p:cNvPr id="3" name="コンテンツ プレースホルダー 2">
            <a:extLst>
              <a:ext uri="{FF2B5EF4-FFF2-40B4-BE49-F238E27FC236}">
                <a16:creationId xmlns:a16="http://schemas.microsoft.com/office/drawing/2014/main" id="{EF1A0C85-CFCB-7A57-BAD3-04FB833FC1B6}"/>
              </a:ext>
            </a:extLst>
          </p:cNvPr>
          <p:cNvSpPr>
            <a:spLocks noGrp="1"/>
          </p:cNvSpPr>
          <p:nvPr>
            <p:ph idx="1"/>
          </p:nvPr>
        </p:nvSpPr>
        <p:spPr/>
        <p:txBody>
          <a:bodyPr>
            <a:normAutofit/>
          </a:bodyPr>
          <a:lstStyle/>
          <a:p>
            <a:pPr>
              <a:lnSpc>
                <a:spcPct val="150000"/>
              </a:lnSpc>
            </a:pPr>
            <a:r>
              <a:rPr lang="ja-JP" altLang="en-US" sz="2400"/>
              <a:t>そのほか、未来人になるためには</a:t>
            </a:r>
            <a:r>
              <a:rPr lang="ja-JP" altLang="en-US" b="1"/>
              <a:t>見た目の変化</a:t>
            </a:r>
            <a:r>
              <a:rPr lang="ja-JP" altLang="en-US"/>
              <a:t>がわかりやすい、</a:t>
            </a:r>
            <a:r>
              <a:rPr lang="ja-JP" altLang="en-US" b="1"/>
              <a:t>「共通で身に着けられるもの（帽子やジャンパー・法被、など）」</a:t>
            </a:r>
            <a:r>
              <a:rPr lang="ja-JP" altLang="en-US"/>
              <a:t>を用意することも有効です。</a:t>
            </a:r>
            <a:endParaRPr lang="en-US" altLang="ja-JP" sz="1800"/>
          </a:p>
        </p:txBody>
      </p:sp>
      <p:sp>
        <p:nvSpPr>
          <p:cNvPr id="4" name="スライド番号プレースホルダー 3">
            <a:extLst>
              <a:ext uri="{FF2B5EF4-FFF2-40B4-BE49-F238E27FC236}">
                <a16:creationId xmlns:a16="http://schemas.microsoft.com/office/drawing/2014/main" id="{56FCC7DB-DAAA-71DC-6B5E-1BE80298283A}"/>
              </a:ext>
            </a:extLst>
          </p:cNvPr>
          <p:cNvSpPr>
            <a:spLocks noGrp="1"/>
          </p:cNvSpPr>
          <p:nvPr>
            <p:ph type="sldNum" sz="quarter" idx="12"/>
          </p:nvPr>
        </p:nvSpPr>
        <p:spPr/>
        <p:txBody>
          <a:bodyPr/>
          <a:lstStyle/>
          <a:p>
            <a:fld id="{43CE1F33-19CE-4414-9E55-507478994FA3}" type="slidenum">
              <a:rPr kumimoji="1" lang="ja-JP" altLang="en-US" smtClean="0"/>
              <a:t>20</a:t>
            </a:fld>
            <a:endParaRPr kumimoji="1" lang="ja-JP" altLang="en-US"/>
          </a:p>
        </p:txBody>
      </p:sp>
      <p:grpSp>
        <p:nvGrpSpPr>
          <p:cNvPr id="20" name="グループ化 19">
            <a:extLst>
              <a:ext uri="{FF2B5EF4-FFF2-40B4-BE49-F238E27FC236}">
                <a16:creationId xmlns:a16="http://schemas.microsoft.com/office/drawing/2014/main" id="{99D6DA98-AE13-A135-19F9-9A8EDFF97561}"/>
              </a:ext>
            </a:extLst>
          </p:cNvPr>
          <p:cNvGrpSpPr/>
          <p:nvPr/>
        </p:nvGrpSpPr>
        <p:grpSpPr>
          <a:xfrm>
            <a:off x="4782720" y="3761758"/>
            <a:ext cx="3158646" cy="1992127"/>
            <a:chOff x="5759011" y="4308953"/>
            <a:chExt cx="2914524" cy="1868010"/>
          </a:xfrm>
        </p:grpSpPr>
        <p:pic>
          <p:nvPicPr>
            <p:cNvPr id="15" name="グラフィックス 14" descr="パーカーの男性">
              <a:extLst>
                <a:ext uri="{FF2B5EF4-FFF2-40B4-BE49-F238E27FC236}">
                  <a16:creationId xmlns:a16="http://schemas.microsoft.com/office/drawing/2014/main" id="{DC81DD5A-E6B1-2FF4-A729-0EF248F29E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59011" y="4409215"/>
              <a:ext cx="1285875" cy="1733550"/>
            </a:xfrm>
            <a:prstGeom prst="rect">
              <a:avLst/>
            </a:prstGeom>
          </p:spPr>
        </p:pic>
        <p:pic>
          <p:nvPicPr>
            <p:cNvPr id="16" name="グラフィックス 15" descr="長いウェーブのある髪の女性">
              <a:extLst>
                <a:ext uri="{FF2B5EF4-FFF2-40B4-BE49-F238E27FC236}">
                  <a16:creationId xmlns:a16="http://schemas.microsoft.com/office/drawing/2014/main" id="{EE5E8A81-5149-4901-328C-8BEF79B0A70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7544733" y="4414838"/>
              <a:ext cx="1128802" cy="1762125"/>
            </a:xfrm>
            <a:prstGeom prst="rect">
              <a:avLst/>
            </a:prstGeom>
          </p:spPr>
        </p:pic>
        <p:pic>
          <p:nvPicPr>
            <p:cNvPr id="17" name="グラフィックス 16" descr="バイザー付きのキャップ">
              <a:extLst>
                <a:ext uri="{FF2B5EF4-FFF2-40B4-BE49-F238E27FC236}">
                  <a16:creationId xmlns:a16="http://schemas.microsoft.com/office/drawing/2014/main" id="{3FDC7E79-4802-1686-10F3-065927DF9CA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H="1">
              <a:off x="7624277" y="4308953"/>
              <a:ext cx="791490" cy="552298"/>
            </a:xfrm>
            <a:prstGeom prst="rect">
              <a:avLst/>
            </a:prstGeom>
          </p:spPr>
        </p:pic>
        <p:pic>
          <p:nvPicPr>
            <p:cNvPr id="18" name="グラフィックス 17" descr="バイザー付きのキャップ">
              <a:extLst>
                <a:ext uri="{FF2B5EF4-FFF2-40B4-BE49-F238E27FC236}">
                  <a16:creationId xmlns:a16="http://schemas.microsoft.com/office/drawing/2014/main" id="{E594D601-D7F3-16DF-CB5D-B89773B3E8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452853">
              <a:off x="6195712" y="4321861"/>
              <a:ext cx="737346" cy="460841"/>
            </a:xfrm>
            <a:prstGeom prst="rect">
              <a:avLst/>
            </a:prstGeom>
          </p:spPr>
        </p:pic>
      </p:grpSp>
      <p:sp>
        <p:nvSpPr>
          <p:cNvPr id="9" name="正方形/長方形 8">
            <a:extLst>
              <a:ext uri="{FF2B5EF4-FFF2-40B4-BE49-F238E27FC236}">
                <a16:creationId xmlns:a16="http://schemas.microsoft.com/office/drawing/2014/main" id="{C3DD4330-754A-CDB8-12FB-A993491F2B03}"/>
              </a:ext>
            </a:extLst>
          </p:cNvPr>
          <p:cNvSpPr/>
          <p:nvPr/>
        </p:nvSpPr>
        <p:spPr>
          <a:xfrm>
            <a:off x="645840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sp>
        <p:nvSpPr>
          <p:cNvPr id="5" name="正方形/長方形 4">
            <a:extLst>
              <a:ext uri="{FF2B5EF4-FFF2-40B4-BE49-F238E27FC236}">
                <a16:creationId xmlns:a16="http://schemas.microsoft.com/office/drawing/2014/main" id="{3FF5488A-2759-D4EF-A023-4AC0A41BB173}"/>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98507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E75ACE2-BD4C-42C7-B450-966FFAD4CD8C}"/>
              </a:ext>
            </a:extLst>
          </p:cNvPr>
          <p:cNvSpPr>
            <a:spLocks noGrp="1"/>
          </p:cNvSpPr>
          <p:nvPr>
            <p:ph type="sldNum" sz="quarter" idx="12"/>
          </p:nvPr>
        </p:nvSpPr>
        <p:spPr/>
        <p:txBody>
          <a:bodyPr/>
          <a:lstStyle/>
          <a:p>
            <a:fld id="{43CE1F33-19CE-4414-9E55-507478994FA3}" type="slidenum">
              <a:rPr kumimoji="1" lang="ja-JP" altLang="en-US" smtClean="0"/>
              <a:t>21</a:t>
            </a:fld>
            <a:endParaRPr kumimoji="1" lang="ja-JP" altLang="en-US"/>
          </a:p>
        </p:txBody>
      </p:sp>
      <p:sp>
        <p:nvSpPr>
          <p:cNvPr id="3" name="Freeform 22">
            <a:extLst>
              <a:ext uri="{FF2B5EF4-FFF2-40B4-BE49-F238E27FC236}">
                <a16:creationId xmlns:a16="http://schemas.microsoft.com/office/drawing/2014/main" id="{0F2987FE-E43C-DEFE-140C-89C17E9295F0}"/>
              </a:ext>
            </a:extLst>
          </p:cNvPr>
          <p:cNvSpPr>
            <a:spLocks noChangeAspect="1"/>
          </p:cNvSpPr>
          <p:nvPr/>
        </p:nvSpPr>
        <p:spPr bwMode="auto">
          <a:xfrm rot="14400000">
            <a:off x="3344884" y="1137619"/>
            <a:ext cx="2225387" cy="4632455"/>
          </a:xfrm>
          <a:custGeom>
            <a:avLst/>
            <a:gdLst>
              <a:gd name="T0" fmla="*/ 30 w 98"/>
              <a:gd name="T1" fmla="*/ 148 h 204"/>
              <a:gd name="T2" fmla="*/ 0 w 98"/>
              <a:gd name="T3" fmla="*/ 138 h 204"/>
              <a:gd name="T4" fmla="*/ 49 w 98"/>
              <a:gd name="T5" fmla="*/ 204 h 204"/>
              <a:gd name="T6" fmla="*/ 98 w 98"/>
              <a:gd name="T7" fmla="*/ 138 h 204"/>
              <a:gd name="T8" fmla="*/ 68 w 98"/>
              <a:gd name="T9" fmla="*/ 148 h 204"/>
              <a:gd name="T10" fmla="*/ 49 w 98"/>
              <a:gd name="T11" fmla="*/ 0 h 204"/>
              <a:gd name="T12" fmla="*/ 30 w 98"/>
              <a:gd name="T13" fmla="*/ 148 h 204"/>
            </a:gdLst>
            <a:ahLst/>
            <a:cxnLst>
              <a:cxn ang="0">
                <a:pos x="T0" y="T1"/>
              </a:cxn>
              <a:cxn ang="0">
                <a:pos x="T2" y="T3"/>
              </a:cxn>
              <a:cxn ang="0">
                <a:pos x="T4" y="T5"/>
              </a:cxn>
              <a:cxn ang="0">
                <a:pos x="T6" y="T7"/>
              </a:cxn>
              <a:cxn ang="0">
                <a:pos x="T8" y="T9"/>
              </a:cxn>
              <a:cxn ang="0">
                <a:pos x="T10" y="T11"/>
              </a:cxn>
              <a:cxn ang="0">
                <a:pos x="T12" y="T13"/>
              </a:cxn>
            </a:cxnLst>
            <a:rect l="0" t="0" r="r" b="b"/>
            <a:pathLst>
              <a:path w="98" h="204">
                <a:moveTo>
                  <a:pt x="30" y="148"/>
                </a:moveTo>
                <a:lnTo>
                  <a:pt x="0" y="138"/>
                </a:lnTo>
                <a:lnTo>
                  <a:pt x="49" y="204"/>
                </a:lnTo>
                <a:lnTo>
                  <a:pt x="98" y="138"/>
                </a:lnTo>
                <a:lnTo>
                  <a:pt x="68" y="148"/>
                </a:lnTo>
                <a:lnTo>
                  <a:pt x="49" y="0"/>
                </a:lnTo>
                <a:lnTo>
                  <a:pt x="30" y="148"/>
                </a:lnTo>
                <a:close/>
              </a:path>
            </a:pathLst>
          </a:custGeom>
          <a:solidFill>
            <a:schemeClr val="accent5">
              <a:lumMod val="20000"/>
              <a:lumOff val="80000"/>
            </a:schemeClr>
          </a:solidFill>
          <a:ln>
            <a:noFill/>
          </a:ln>
        </p:spPr>
        <p:txBody>
          <a:bodyPr vert="horz" wrap="square" lIns="68580" tIns="34290" rIns="68580" bIns="34290" numCol="1" anchor="t" anchorCtr="0" compatLnSpc="1">
            <a:prstTxWarp prst="textNoShape">
              <a:avLst/>
            </a:prstTxWarp>
          </a:bodyPr>
          <a:lstStyle/>
          <a:p>
            <a:endParaRPr lang="ja-JP" altLang="en-US" sz="1350"/>
          </a:p>
        </p:txBody>
      </p:sp>
      <p:sp>
        <p:nvSpPr>
          <p:cNvPr id="7" name="タイトル 4">
            <a:extLst>
              <a:ext uri="{FF2B5EF4-FFF2-40B4-BE49-F238E27FC236}">
                <a16:creationId xmlns:a16="http://schemas.microsoft.com/office/drawing/2014/main" id="{17CA769F-5505-0C4D-59DB-F291C40AFA57}"/>
              </a:ext>
            </a:extLst>
          </p:cNvPr>
          <p:cNvSpPr txBox="1">
            <a:spLocks/>
          </p:cNvSpPr>
          <p:nvPr/>
        </p:nvSpPr>
        <p:spPr>
          <a:xfrm>
            <a:off x="978300" y="2850231"/>
            <a:ext cx="7187400" cy="1157538"/>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kumimoji="1" sz="4000" kern="1200">
                <a:solidFill>
                  <a:schemeClr val="tx1"/>
                </a:solidFill>
                <a:latin typeface="+mj-lt"/>
                <a:ea typeface="+mj-ea"/>
                <a:cs typeface="+mj-cs"/>
              </a:defRPr>
            </a:lvl1pPr>
          </a:lstStyle>
          <a:p>
            <a:pPr algn="ctr"/>
            <a:r>
              <a:rPr lang="ja-JP" altLang="en-US" sz="3600" b="1"/>
              <a:t>では未来に飛び立ちましょう！</a:t>
            </a:r>
          </a:p>
        </p:txBody>
      </p:sp>
    </p:spTree>
    <p:extLst>
      <p:ext uri="{BB962C8B-B14F-4D97-AF65-F5344CB8AC3E}">
        <p14:creationId xmlns:p14="http://schemas.microsoft.com/office/powerpoint/2010/main" val="3797331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3AAF80-A100-821E-D3CC-56CB039C46DC}"/>
              </a:ext>
            </a:extLst>
          </p:cNvPr>
          <p:cNvSpPr>
            <a:spLocks noGrp="1"/>
          </p:cNvSpPr>
          <p:nvPr>
            <p:ph type="title"/>
          </p:nvPr>
        </p:nvSpPr>
        <p:spPr/>
        <p:txBody>
          <a:bodyPr/>
          <a:lstStyle/>
          <a:p>
            <a:r>
              <a:rPr lang="ja-JP" altLang="en-US" dirty="0"/>
              <a:t>○年の未来社会についての対話</a:t>
            </a:r>
            <a:endParaRPr kumimoji="1" lang="ja-JP" altLang="en-US" dirty="0"/>
          </a:p>
        </p:txBody>
      </p:sp>
      <p:sp>
        <p:nvSpPr>
          <p:cNvPr id="3" name="コンテンツ プレースホルダー 2">
            <a:extLst>
              <a:ext uri="{FF2B5EF4-FFF2-40B4-BE49-F238E27FC236}">
                <a16:creationId xmlns:a16="http://schemas.microsoft.com/office/drawing/2014/main" id="{CE94E3D3-D1C1-2619-8A08-73BBA6BE509C}"/>
              </a:ext>
            </a:extLst>
          </p:cNvPr>
          <p:cNvSpPr>
            <a:spLocks noGrp="1"/>
          </p:cNvSpPr>
          <p:nvPr>
            <p:ph idx="1"/>
          </p:nvPr>
        </p:nvSpPr>
        <p:spPr>
          <a:xfrm>
            <a:off x="628649" y="1118588"/>
            <a:ext cx="8052363" cy="5058376"/>
          </a:xfrm>
        </p:spPr>
        <p:txBody>
          <a:bodyPr>
            <a:normAutofit/>
          </a:bodyPr>
          <a:lstStyle/>
          <a:p>
            <a:pPr>
              <a:lnSpc>
                <a:spcPct val="100000"/>
              </a:lnSpc>
            </a:pPr>
            <a:r>
              <a:rPr lang="ja-JP" altLang="en-US" sz="2400" dirty="0">
                <a:latin typeface="+mn-ea"/>
              </a:rPr>
              <a:t>皆さんは、</a:t>
            </a:r>
            <a:r>
              <a:rPr lang="ja-JP" altLang="en-US" b="1" dirty="0">
                <a:latin typeface="+mn-ea"/>
              </a:rPr>
              <a:t>○</a:t>
            </a:r>
            <a:r>
              <a:rPr lang="ja-JP" altLang="en-US" sz="2400" b="1" dirty="0">
                <a:latin typeface="+mn-ea"/>
              </a:rPr>
              <a:t>年の未来にタイムトラベルしました。</a:t>
            </a:r>
          </a:p>
          <a:p>
            <a:pPr>
              <a:lnSpc>
                <a:spcPct val="100000"/>
              </a:lnSpc>
              <a:spcAft>
                <a:spcPts val="1200"/>
              </a:spcAft>
            </a:pPr>
            <a:r>
              <a:rPr lang="ja-JP" altLang="en-US" b="1" dirty="0">
                <a:latin typeface="+mn-ea"/>
              </a:rPr>
              <a:t>○</a:t>
            </a:r>
            <a:r>
              <a:rPr lang="ja-JP" altLang="en-US" sz="2400" b="1" dirty="0">
                <a:latin typeface="+mn-ea"/>
              </a:rPr>
              <a:t>年の日本や世界がどのようになっているか</a:t>
            </a:r>
            <a:r>
              <a:rPr lang="ja-JP" altLang="en-US" sz="2400" dirty="0">
                <a:latin typeface="+mn-ea"/>
              </a:rPr>
              <a:t>、話をしてみましょう。</a:t>
            </a:r>
            <a:endParaRPr lang="ja-JP" altLang="en-US" sz="2000" dirty="0">
              <a:latin typeface="+mn-ea"/>
            </a:endParaRPr>
          </a:p>
          <a:p>
            <a:pPr lvl="1">
              <a:lnSpc>
                <a:spcPct val="150000"/>
              </a:lnSpc>
            </a:pPr>
            <a:r>
              <a:rPr lang="ja-JP" altLang="en-US" dirty="0">
                <a:latin typeface="+mn-ea"/>
              </a:rPr>
              <a:t>○</a:t>
            </a:r>
            <a:r>
              <a:rPr lang="ja-JP" altLang="en-US" sz="2000" dirty="0">
                <a:latin typeface="+mn-ea"/>
              </a:rPr>
              <a:t>年のあなたや家族、友達はどんな暮らしをしていますか？</a:t>
            </a:r>
          </a:p>
          <a:p>
            <a:pPr marL="457200" lvl="1" indent="0">
              <a:lnSpc>
                <a:spcPct val="100000"/>
              </a:lnSpc>
              <a:buNone/>
            </a:pPr>
            <a:r>
              <a:rPr lang="ja-JP" altLang="en-US" sz="2000" dirty="0">
                <a:latin typeface="+mn-ea"/>
              </a:rPr>
              <a:t>また、以下のような視点で、</a:t>
            </a:r>
            <a:r>
              <a:rPr lang="ja-JP" altLang="en-US" dirty="0">
                <a:latin typeface="+mn-ea"/>
              </a:rPr>
              <a:t>○</a:t>
            </a:r>
            <a:r>
              <a:rPr lang="ja-JP" altLang="en-US" sz="2000" dirty="0">
                <a:latin typeface="+mn-ea"/>
              </a:rPr>
              <a:t>年の暮らしや生活を考えてみてもよいでしょう。</a:t>
            </a:r>
            <a:endParaRPr lang="en-US" altLang="ja-JP" sz="2000" dirty="0">
              <a:latin typeface="+mn-ea"/>
            </a:endParaRPr>
          </a:p>
          <a:p>
            <a:pPr lvl="2">
              <a:lnSpc>
                <a:spcPct val="150000"/>
              </a:lnSpc>
            </a:pPr>
            <a:r>
              <a:rPr lang="ja-JP" altLang="en-US" dirty="0">
                <a:latin typeface="+mn-ea"/>
              </a:rPr>
              <a:t>あなたの周りにはどのような景色が広がっていますか？</a:t>
            </a:r>
          </a:p>
          <a:p>
            <a:pPr lvl="2">
              <a:lnSpc>
                <a:spcPct val="150000"/>
              </a:lnSpc>
            </a:pPr>
            <a:r>
              <a:rPr lang="ja-JP" altLang="en-US" dirty="0">
                <a:latin typeface="+mn-ea"/>
              </a:rPr>
              <a:t>どのような会社が活躍していますか？また流行っているものはなんでしょうか？</a:t>
            </a:r>
          </a:p>
          <a:p>
            <a:pPr lvl="2">
              <a:lnSpc>
                <a:spcPct val="150000"/>
              </a:lnSpc>
            </a:pPr>
            <a:r>
              <a:rPr lang="ja-JP" altLang="en-US" dirty="0">
                <a:latin typeface="+mn-ea"/>
              </a:rPr>
              <a:t>どんなことが、社会問題として議論されていますか？</a:t>
            </a:r>
          </a:p>
          <a:p>
            <a:pPr marL="457200" lvl="1" indent="0">
              <a:lnSpc>
                <a:spcPct val="150000"/>
              </a:lnSpc>
              <a:buNone/>
            </a:pPr>
            <a:endParaRPr lang="ja-JP" altLang="en-US" sz="2000" dirty="0">
              <a:latin typeface="+mn-ea"/>
            </a:endParaRPr>
          </a:p>
          <a:p>
            <a:endParaRPr kumimoji="1" lang="ja-JP" altLang="en-US" dirty="0">
              <a:latin typeface="+mn-ea"/>
            </a:endParaRPr>
          </a:p>
        </p:txBody>
      </p:sp>
      <p:sp>
        <p:nvSpPr>
          <p:cNvPr id="4" name="スライド番号プレースホルダー 3">
            <a:extLst>
              <a:ext uri="{FF2B5EF4-FFF2-40B4-BE49-F238E27FC236}">
                <a16:creationId xmlns:a16="http://schemas.microsoft.com/office/drawing/2014/main" id="{CAFAE2A5-45C7-2201-A4B8-E3A86DA77AEC}"/>
              </a:ext>
            </a:extLst>
          </p:cNvPr>
          <p:cNvSpPr>
            <a:spLocks noGrp="1"/>
          </p:cNvSpPr>
          <p:nvPr>
            <p:ph type="sldNum" sz="quarter" idx="12"/>
          </p:nvPr>
        </p:nvSpPr>
        <p:spPr/>
        <p:txBody>
          <a:bodyPr/>
          <a:lstStyle/>
          <a:p>
            <a:fld id="{43CE1F33-19CE-4414-9E55-507478994FA3}" type="slidenum">
              <a:rPr kumimoji="1" lang="ja-JP" altLang="en-US" smtClean="0"/>
              <a:t>22</a:t>
            </a:fld>
            <a:endParaRPr kumimoji="1" lang="ja-JP" altLang="en-US"/>
          </a:p>
        </p:txBody>
      </p:sp>
    </p:spTree>
    <p:extLst>
      <p:ext uri="{BB962C8B-B14F-4D97-AF65-F5344CB8AC3E}">
        <p14:creationId xmlns:p14="http://schemas.microsoft.com/office/powerpoint/2010/main" val="47306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D9354E-E28A-8053-7676-CFC0EF5FCA54}"/>
              </a:ext>
            </a:extLst>
          </p:cNvPr>
          <p:cNvSpPr>
            <a:spLocks noGrp="1"/>
          </p:cNvSpPr>
          <p:nvPr>
            <p:ph type="title"/>
          </p:nvPr>
        </p:nvSpPr>
        <p:spPr/>
        <p:txBody>
          <a:bodyPr/>
          <a:lstStyle/>
          <a:p>
            <a:r>
              <a:rPr lang="ja-JP" altLang="en-US" dirty="0"/>
              <a:t>○年の未来地域に関する対話</a:t>
            </a:r>
            <a:endParaRPr kumimoji="1" lang="ja-JP" altLang="en-US" dirty="0"/>
          </a:p>
        </p:txBody>
      </p:sp>
      <p:sp>
        <p:nvSpPr>
          <p:cNvPr id="3" name="コンテンツ プレースホルダー 2">
            <a:extLst>
              <a:ext uri="{FF2B5EF4-FFF2-40B4-BE49-F238E27FC236}">
                <a16:creationId xmlns:a16="http://schemas.microsoft.com/office/drawing/2014/main" id="{9E5AA060-9875-D234-6FAC-A52992354B64}"/>
              </a:ext>
            </a:extLst>
          </p:cNvPr>
          <p:cNvSpPr>
            <a:spLocks noGrp="1"/>
          </p:cNvSpPr>
          <p:nvPr>
            <p:ph idx="1"/>
          </p:nvPr>
        </p:nvSpPr>
        <p:spPr/>
        <p:txBody>
          <a:bodyPr/>
          <a:lstStyle/>
          <a:p>
            <a:pPr>
              <a:lnSpc>
                <a:spcPct val="100000"/>
              </a:lnSpc>
            </a:pPr>
            <a:r>
              <a:rPr lang="ja-JP" altLang="en-US" sz="2400"/>
              <a:t>先ほどお話した社会の状況を踏まえて、</a:t>
            </a:r>
            <a:br>
              <a:rPr lang="en-US" altLang="ja-JP" sz="2400"/>
            </a:br>
            <a:r>
              <a:rPr lang="ja-JP" altLang="en-US" sz="2400" b="1"/>
              <a:t>皆さんが暮らす「地域」が今どうなっているか</a:t>
            </a:r>
            <a:r>
              <a:rPr lang="ja-JP" altLang="en-US" sz="2400"/>
              <a:t>話をしてみましょう。</a:t>
            </a:r>
            <a:endParaRPr lang="en-US" altLang="ja-JP" sz="2400"/>
          </a:p>
          <a:p>
            <a:pPr marL="0" indent="0">
              <a:lnSpc>
                <a:spcPct val="100000"/>
              </a:lnSpc>
              <a:buNone/>
            </a:pPr>
            <a:endParaRPr lang="ja-JP" altLang="en-US" sz="2400"/>
          </a:p>
          <a:p>
            <a:pPr marL="457200" lvl="1" indent="0">
              <a:lnSpc>
                <a:spcPct val="100000"/>
              </a:lnSpc>
              <a:buNone/>
            </a:pPr>
            <a:r>
              <a:rPr lang="ja-JP" altLang="en-US" sz="2000"/>
              <a:t>例：「人口は減った？増えた？」</a:t>
            </a:r>
            <a:endParaRPr lang="en-US" altLang="ja-JP" sz="2000"/>
          </a:p>
          <a:p>
            <a:pPr marL="457200" lvl="1" indent="0">
              <a:lnSpc>
                <a:spcPct val="100000"/>
              </a:lnSpc>
              <a:buNone/>
            </a:pPr>
            <a:r>
              <a:rPr lang="ja-JP" altLang="en-US" sz="2000"/>
              <a:t>　　「地域の新たな名物は？」</a:t>
            </a:r>
            <a:endParaRPr lang="en-US" altLang="ja-JP" sz="2000"/>
          </a:p>
          <a:p>
            <a:pPr marL="457200" lvl="1" indent="0">
              <a:lnSpc>
                <a:spcPct val="100000"/>
              </a:lnSpc>
              <a:buNone/>
            </a:pPr>
            <a:r>
              <a:rPr lang="ja-JP" altLang="en-US" sz="2000"/>
              <a:t>　　「地域の主要産業は変化した？」</a:t>
            </a:r>
            <a:endParaRPr lang="en-US" altLang="ja-JP" sz="2000"/>
          </a:p>
          <a:p>
            <a:pPr marL="457200" lvl="1" indent="0">
              <a:lnSpc>
                <a:spcPct val="100000"/>
              </a:lnSpc>
              <a:buNone/>
            </a:pPr>
            <a:r>
              <a:rPr lang="ja-JP" altLang="en-US" sz="2000"/>
              <a:t>　　「交通環境はどうなっている？」</a:t>
            </a:r>
            <a:endParaRPr lang="en-US" altLang="ja-JP" sz="2000"/>
          </a:p>
          <a:p>
            <a:pPr marL="457200" lvl="1" indent="0">
              <a:lnSpc>
                <a:spcPct val="100000"/>
              </a:lnSpc>
              <a:buNone/>
            </a:pPr>
            <a:r>
              <a:rPr lang="ja-JP" altLang="en-US" sz="2000"/>
              <a:t>　　「地域の人同士のつながりは？」</a:t>
            </a:r>
            <a:endParaRPr lang="en-US" altLang="ja-JP" sz="2000"/>
          </a:p>
          <a:p>
            <a:pPr marL="457200" lvl="1" indent="0">
              <a:lnSpc>
                <a:spcPct val="100000"/>
              </a:lnSpc>
              <a:buNone/>
            </a:pPr>
            <a:endParaRPr lang="ja-JP" altLang="en-US" sz="2000"/>
          </a:p>
          <a:p>
            <a:pPr>
              <a:lnSpc>
                <a:spcPct val="100000"/>
              </a:lnSpc>
            </a:pPr>
            <a:r>
              <a:rPr lang="ja-JP" altLang="en-US" sz="2400"/>
              <a:t>「なぜそうなったのか？」という</a:t>
            </a:r>
            <a:r>
              <a:rPr lang="ja-JP" altLang="en-US" sz="2400" b="1"/>
              <a:t>理由や背景</a:t>
            </a:r>
            <a:r>
              <a:rPr lang="ja-JP" altLang="en-US" sz="2400"/>
              <a:t>についてもあわせて考えてみてください。</a:t>
            </a:r>
            <a:endParaRPr kumimoji="1" lang="ja-JP" altLang="en-US" sz="2400"/>
          </a:p>
        </p:txBody>
      </p:sp>
      <p:sp>
        <p:nvSpPr>
          <p:cNvPr id="4" name="スライド番号プレースホルダー 3">
            <a:extLst>
              <a:ext uri="{FF2B5EF4-FFF2-40B4-BE49-F238E27FC236}">
                <a16:creationId xmlns:a16="http://schemas.microsoft.com/office/drawing/2014/main" id="{EC469D43-818F-8CBE-35A2-5779620948B4}"/>
              </a:ext>
            </a:extLst>
          </p:cNvPr>
          <p:cNvSpPr>
            <a:spLocks noGrp="1"/>
          </p:cNvSpPr>
          <p:nvPr>
            <p:ph type="sldNum" sz="quarter" idx="12"/>
          </p:nvPr>
        </p:nvSpPr>
        <p:spPr/>
        <p:txBody>
          <a:bodyPr/>
          <a:lstStyle/>
          <a:p>
            <a:fld id="{43CE1F33-19CE-4414-9E55-507478994FA3}" type="slidenum">
              <a:rPr kumimoji="1" lang="ja-JP" altLang="en-US" smtClean="0"/>
              <a:t>23</a:t>
            </a:fld>
            <a:endParaRPr kumimoji="1" lang="ja-JP" altLang="en-US"/>
          </a:p>
        </p:txBody>
      </p:sp>
    </p:spTree>
    <p:extLst>
      <p:ext uri="{BB962C8B-B14F-4D97-AF65-F5344CB8AC3E}">
        <p14:creationId xmlns:p14="http://schemas.microsoft.com/office/powerpoint/2010/main" val="2863607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ED32756D-619F-B063-ED0E-84E82F2F0AB4}"/>
              </a:ext>
            </a:extLst>
          </p:cNvPr>
          <p:cNvSpPr>
            <a:spLocks noGrp="1"/>
          </p:cNvSpPr>
          <p:nvPr>
            <p:ph type="title"/>
          </p:nvPr>
        </p:nvSpPr>
        <p:spPr/>
        <p:txBody>
          <a:bodyPr/>
          <a:lstStyle/>
          <a:p>
            <a:r>
              <a:rPr lang="ja-JP" altLang="en-US"/>
              <a:t>全体共有</a:t>
            </a:r>
          </a:p>
        </p:txBody>
      </p:sp>
      <p:sp>
        <p:nvSpPr>
          <p:cNvPr id="9" name="コンテンツ プレースホルダー 8">
            <a:extLst>
              <a:ext uri="{FF2B5EF4-FFF2-40B4-BE49-F238E27FC236}">
                <a16:creationId xmlns:a16="http://schemas.microsoft.com/office/drawing/2014/main" id="{7B98F30D-6B69-7A9D-DA59-12B34DA40A28}"/>
              </a:ext>
            </a:extLst>
          </p:cNvPr>
          <p:cNvSpPr>
            <a:spLocks noGrp="1"/>
          </p:cNvSpPr>
          <p:nvPr>
            <p:ph idx="1"/>
          </p:nvPr>
        </p:nvSpPr>
        <p:spPr/>
        <p:txBody>
          <a:bodyPr>
            <a:normAutofit/>
          </a:bodyPr>
          <a:lstStyle/>
          <a:p>
            <a:pPr>
              <a:lnSpc>
                <a:spcPct val="150000"/>
              </a:lnSpc>
            </a:pPr>
            <a:r>
              <a:rPr lang="ja-JP" altLang="en-US" sz="2400"/>
              <a:t>各グループで話し合った</a:t>
            </a:r>
            <a:br>
              <a:rPr lang="en-US" altLang="ja-JP" sz="2400"/>
            </a:br>
            <a:r>
              <a:rPr lang="ja-JP" altLang="en-US" sz="2400" b="1"/>
              <a:t>「地域の変化」</a:t>
            </a:r>
            <a:r>
              <a:rPr lang="ja-JP" altLang="en-US" sz="2400"/>
              <a:t>と</a:t>
            </a:r>
            <a:r>
              <a:rPr lang="ja-JP" altLang="en-US" sz="2400" b="1"/>
              <a:t>「その理由や背景」</a:t>
            </a:r>
            <a:br>
              <a:rPr lang="en-US" altLang="ja-JP" sz="2400" b="1"/>
            </a:br>
            <a:r>
              <a:rPr lang="ja-JP" altLang="en-US" sz="2400"/>
              <a:t>を中心に共有してください。</a:t>
            </a:r>
          </a:p>
        </p:txBody>
      </p:sp>
      <p:sp>
        <p:nvSpPr>
          <p:cNvPr id="4" name="スライド番号プレースホルダー 3">
            <a:extLst>
              <a:ext uri="{FF2B5EF4-FFF2-40B4-BE49-F238E27FC236}">
                <a16:creationId xmlns:a16="http://schemas.microsoft.com/office/drawing/2014/main" id="{CE9AAFF4-1EFA-786A-B54B-C3EEAA238155}"/>
              </a:ext>
            </a:extLst>
          </p:cNvPr>
          <p:cNvSpPr>
            <a:spLocks noGrp="1"/>
          </p:cNvSpPr>
          <p:nvPr>
            <p:ph type="sldNum" sz="quarter" idx="12"/>
          </p:nvPr>
        </p:nvSpPr>
        <p:spPr/>
        <p:txBody>
          <a:bodyPr/>
          <a:lstStyle/>
          <a:p>
            <a:fld id="{43CE1F33-19CE-4414-9E55-507478994FA3}" type="slidenum">
              <a:rPr kumimoji="1" lang="ja-JP" altLang="en-US" smtClean="0"/>
              <a:t>24</a:t>
            </a:fld>
            <a:endParaRPr kumimoji="1" lang="ja-JP" altLang="en-US"/>
          </a:p>
        </p:txBody>
      </p:sp>
      <p:pic>
        <p:nvPicPr>
          <p:cNvPr id="3" name="グラフィックス 2" descr="ユーザー 単色塗りつぶし">
            <a:extLst>
              <a:ext uri="{FF2B5EF4-FFF2-40B4-BE49-F238E27FC236}">
                <a16:creationId xmlns:a16="http://schemas.microsoft.com/office/drawing/2014/main" id="{A6EE2EE8-4A33-3F72-8178-ED8A3D45E1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37322" y="3429000"/>
            <a:ext cx="2469356" cy="2469356"/>
          </a:xfrm>
          <a:prstGeom prst="rect">
            <a:avLst/>
          </a:prstGeom>
        </p:spPr>
      </p:pic>
      <p:sp>
        <p:nvSpPr>
          <p:cNvPr id="5" name="吹き出し: 円形 4">
            <a:extLst>
              <a:ext uri="{FF2B5EF4-FFF2-40B4-BE49-F238E27FC236}">
                <a16:creationId xmlns:a16="http://schemas.microsoft.com/office/drawing/2014/main" id="{BD1A8707-5B26-B885-6EA7-05357F830D65}"/>
              </a:ext>
            </a:extLst>
          </p:cNvPr>
          <p:cNvSpPr/>
          <p:nvPr/>
        </p:nvSpPr>
        <p:spPr>
          <a:xfrm>
            <a:off x="5327644" y="324961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吹き出し: 円形 5">
            <a:extLst>
              <a:ext uri="{FF2B5EF4-FFF2-40B4-BE49-F238E27FC236}">
                <a16:creationId xmlns:a16="http://schemas.microsoft.com/office/drawing/2014/main" id="{4AF3F1C8-BBD2-535B-011A-2079CA3D58A5}"/>
              </a:ext>
            </a:extLst>
          </p:cNvPr>
          <p:cNvSpPr/>
          <p:nvPr/>
        </p:nvSpPr>
        <p:spPr>
          <a:xfrm flipH="1">
            <a:off x="2622389" y="373836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636594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66662D-3141-9BC1-A54A-514716CA06ED}"/>
              </a:ext>
            </a:extLst>
          </p:cNvPr>
          <p:cNvSpPr>
            <a:spLocks noGrp="1"/>
          </p:cNvSpPr>
          <p:nvPr>
            <p:ph type="title"/>
          </p:nvPr>
        </p:nvSpPr>
        <p:spPr/>
        <p:txBody>
          <a:bodyPr>
            <a:normAutofit/>
          </a:bodyPr>
          <a:lstStyle/>
          <a:p>
            <a:r>
              <a:rPr lang="ja-JP" altLang="en-US" sz="2800" dirty="0"/>
              <a:t>○年から</a:t>
            </a:r>
            <a:r>
              <a:rPr lang="en-US" altLang="ja-JP" sz="2800" dirty="0"/>
              <a:t>30</a:t>
            </a:r>
            <a:r>
              <a:rPr lang="ja-JP" altLang="en-US" sz="2800" dirty="0"/>
              <a:t>年前の地域住民へのメッセージ</a:t>
            </a:r>
            <a:endParaRPr kumimoji="1" lang="ja-JP" altLang="en-US" sz="2800" dirty="0"/>
          </a:p>
        </p:txBody>
      </p:sp>
      <p:sp>
        <p:nvSpPr>
          <p:cNvPr id="3" name="コンテンツ プレースホルダー 2">
            <a:extLst>
              <a:ext uri="{FF2B5EF4-FFF2-40B4-BE49-F238E27FC236}">
                <a16:creationId xmlns:a16="http://schemas.microsoft.com/office/drawing/2014/main" id="{3A02CBDC-1575-3D59-52B9-679A0BBF186D}"/>
              </a:ext>
            </a:extLst>
          </p:cNvPr>
          <p:cNvSpPr>
            <a:spLocks noGrp="1"/>
          </p:cNvSpPr>
          <p:nvPr>
            <p:ph idx="1"/>
          </p:nvPr>
        </p:nvSpPr>
        <p:spPr>
          <a:xfrm>
            <a:off x="266552" y="1118587"/>
            <a:ext cx="8610897" cy="5063703"/>
          </a:xfrm>
        </p:spPr>
        <p:txBody>
          <a:bodyPr>
            <a:normAutofit fontScale="92500"/>
          </a:bodyPr>
          <a:lstStyle/>
          <a:p>
            <a:pPr>
              <a:lnSpc>
                <a:spcPct val="100000"/>
              </a:lnSpc>
              <a:spcAft>
                <a:spcPts val="1350"/>
              </a:spcAft>
            </a:pPr>
            <a:r>
              <a:rPr lang="ja-JP" altLang="en-US" dirty="0">
                <a:latin typeface="+mn-ea"/>
              </a:rPr>
              <a:t>手順１</a:t>
            </a:r>
            <a:r>
              <a:rPr lang="ja-JP" altLang="en-US" sz="2800" dirty="0">
                <a:latin typeface="+mn-ea"/>
              </a:rPr>
              <a:t>：</a:t>
            </a:r>
            <a:br>
              <a:rPr lang="en-US" altLang="ja-JP" sz="2800" dirty="0">
                <a:latin typeface="+mn-ea"/>
              </a:rPr>
            </a:br>
            <a:r>
              <a:rPr lang="ja-JP" altLang="en-US" dirty="0">
                <a:latin typeface="+mn-ea"/>
              </a:rPr>
              <a:t>先ほど話した地域の姿から、</a:t>
            </a:r>
            <a:r>
              <a:rPr lang="ja-JP" altLang="en-US" b="1" dirty="0">
                <a:latin typeface="+mn-ea"/>
              </a:rPr>
              <a:t>「こうなっていて嬉しいな」</a:t>
            </a:r>
            <a:r>
              <a:rPr lang="ja-JP" altLang="en-US" dirty="0">
                <a:latin typeface="+mn-ea"/>
              </a:rPr>
              <a:t>もしくは</a:t>
            </a:r>
            <a:r>
              <a:rPr lang="ja-JP" altLang="en-US" b="1" dirty="0">
                <a:latin typeface="+mn-ea"/>
              </a:rPr>
              <a:t>「こうなってしまっていて嫌だな」</a:t>
            </a:r>
            <a:r>
              <a:rPr lang="ja-JP" altLang="en-US" dirty="0">
                <a:latin typeface="+mn-ea"/>
              </a:rPr>
              <a:t>と思ったことを</a:t>
            </a:r>
            <a:r>
              <a:rPr lang="ja-JP" altLang="en-US" b="1" dirty="0">
                <a:latin typeface="+mn-ea"/>
              </a:rPr>
              <a:t>個人で一つ</a:t>
            </a:r>
            <a:r>
              <a:rPr lang="ja-JP" altLang="en-US" dirty="0">
                <a:latin typeface="+mn-ea"/>
              </a:rPr>
              <a:t>選びます。</a:t>
            </a:r>
          </a:p>
          <a:p>
            <a:pPr>
              <a:lnSpc>
                <a:spcPct val="100000"/>
              </a:lnSpc>
            </a:pPr>
            <a:r>
              <a:rPr lang="ja-JP" altLang="en-US" dirty="0">
                <a:latin typeface="+mn-ea"/>
              </a:rPr>
              <a:t>手順２：</a:t>
            </a:r>
            <a:br>
              <a:rPr lang="en-US" altLang="ja-JP" dirty="0">
                <a:latin typeface="+mn-ea"/>
              </a:rPr>
            </a:br>
            <a:r>
              <a:rPr lang="en-US" altLang="ja-JP" b="1" dirty="0">
                <a:latin typeface="+mn-ea"/>
              </a:rPr>
              <a:t>30</a:t>
            </a:r>
            <a:r>
              <a:rPr lang="ja-JP" altLang="en-US" b="1" dirty="0">
                <a:latin typeface="+mn-ea"/>
              </a:rPr>
              <a:t>年前の</a:t>
            </a:r>
            <a:r>
              <a:rPr lang="ja-JP" altLang="en-US" dirty="0">
                <a:latin typeface="+mn-ea"/>
              </a:rPr>
              <a:t>地域の人々に向けて</a:t>
            </a:r>
            <a:r>
              <a:rPr lang="ja-JP" altLang="en-US" b="1" dirty="0">
                <a:latin typeface="+mn-ea"/>
              </a:rPr>
              <a:t>「こうなっていて嬉しいなを実現」</a:t>
            </a:r>
            <a:r>
              <a:rPr lang="ja-JP" altLang="en-US" dirty="0">
                <a:latin typeface="+mn-ea"/>
              </a:rPr>
              <a:t>もしくは</a:t>
            </a:r>
            <a:r>
              <a:rPr lang="ja-JP" altLang="en-US" b="1" dirty="0">
                <a:latin typeface="+mn-ea"/>
              </a:rPr>
              <a:t>「こうなってしまっていて嫌だなを回避」</a:t>
            </a:r>
            <a:r>
              <a:rPr lang="ja-JP" altLang="en-US" dirty="0">
                <a:latin typeface="+mn-ea"/>
              </a:rPr>
              <a:t>するためのメッセージを送りましょう。</a:t>
            </a:r>
            <a:endParaRPr lang="en-US" altLang="ja-JP" dirty="0">
              <a:latin typeface="+mn-ea"/>
            </a:endParaRPr>
          </a:p>
          <a:p>
            <a:endParaRPr lang="ja-JP" altLang="en-US" sz="1600" dirty="0">
              <a:latin typeface="+mn-ea"/>
            </a:endParaRPr>
          </a:p>
          <a:p>
            <a:pPr lvl="1">
              <a:lnSpc>
                <a:spcPct val="110000"/>
              </a:lnSpc>
              <a:spcBef>
                <a:spcPts val="1200"/>
              </a:spcBef>
            </a:pPr>
            <a:r>
              <a:rPr lang="ja-JP" altLang="en-US" sz="1800" dirty="0">
                <a:latin typeface="+mn-ea"/>
              </a:rPr>
              <a:t>例１「○年の地域は、～～～のようになっています。</a:t>
            </a:r>
            <a:br>
              <a:rPr lang="en-US" altLang="ja-JP" sz="1800" dirty="0">
                <a:latin typeface="+mn-ea"/>
              </a:rPr>
            </a:br>
            <a:r>
              <a:rPr lang="ja-JP" altLang="en-US" sz="1800" dirty="0">
                <a:latin typeface="+mn-ea"/>
              </a:rPr>
              <a:t>なぜかというと、</a:t>
            </a:r>
            <a:r>
              <a:rPr lang="en-US" altLang="ja-JP" sz="1800" dirty="0">
                <a:latin typeface="+mn-ea"/>
              </a:rPr>
              <a:t>30</a:t>
            </a:r>
            <a:r>
              <a:rPr lang="ja-JP" altLang="en-US" sz="1800" dirty="0">
                <a:latin typeface="+mn-ea"/>
              </a:rPr>
              <a:t>年前の</a:t>
            </a:r>
            <a:r>
              <a:rPr lang="en-US" altLang="ja-JP" sz="1800" dirty="0">
                <a:latin typeface="+mn-ea"/>
              </a:rPr>
              <a:t>×</a:t>
            </a:r>
            <a:r>
              <a:rPr lang="ja-JP" altLang="en-US" sz="1800" dirty="0">
                <a:latin typeface="+mn-ea"/>
              </a:rPr>
              <a:t>年のときから□□しておいてくれたからです。」</a:t>
            </a:r>
          </a:p>
          <a:p>
            <a:pPr lvl="1">
              <a:lnSpc>
                <a:spcPct val="110000"/>
              </a:lnSpc>
              <a:spcBef>
                <a:spcPts val="1200"/>
              </a:spcBef>
            </a:pPr>
            <a:r>
              <a:rPr lang="ja-JP" altLang="en-US" sz="1800" dirty="0">
                <a:latin typeface="+mn-ea"/>
              </a:rPr>
              <a:t>例２「○年の地域は、～～～のようになっています。それを避けるために、</a:t>
            </a:r>
            <a:br>
              <a:rPr lang="en-US" altLang="ja-JP" sz="1800" dirty="0">
                <a:latin typeface="+mn-ea"/>
              </a:rPr>
            </a:br>
            <a:r>
              <a:rPr lang="en-US" altLang="ja-JP" sz="1800" dirty="0">
                <a:latin typeface="+mn-ea"/>
              </a:rPr>
              <a:t>30</a:t>
            </a:r>
            <a:r>
              <a:rPr lang="ja-JP" altLang="en-US" sz="1800" dirty="0">
                <a:latin typeface="+mn-ea"/>
              </a:rPr>
              <a:t>年前の</a:t>
            </a:r>
            <a:r>
              <a:rPr lang="en-US" altLang="ja-JP" sz="1800" dirty="0">
                <a:latin typeface="+mn-ea"/>
              </a:rPr>
              <a:t>×</a:t>
            </a:r>
            <a:r>
              <a:rPr lang="ja-JP" altLang="en-US" sz="1800" dirty="0">
                <a:latin typeface="+mn-ea"/>
              </a:rPr>
              <a:t>年のときから□□をしておいてほしかったな。」</a:t>
            </a:r>
            <a:endParaRPr lang="en-US" altLang="ja-JP" sz="1800" dirty="0">
              <a:latin typeface="+mn-ea"/>
            </a:endParaRPr>
          </a:p>
        </p:txBody>
      </p:sp>
      <p:sp>
        <p:nvSpPr>
          <p:cNvPr id="4" name="スライド番号プレースホルダー 3">
            <a:extLst>
              <a:ext uri="{FF2B5EF4-FFF2-40B4-BE49-F238E27FC236}">
                <a16:creationId xmlns:a16="http://schemas.microsoft.com/office/drawing/2014/main" id="{23BDF717-EE18-91C9-5D53-F7CBD12286A0}"/>
              </a:ext>
            </a:extLst>
          </p:cNvPr>
          <p:cNvSpPr>
            <a:spLocks noGrp="1"/>
          </p:cNvSpPr>
          <p:nvPr>
            <p:ph type="sldNum" sz="quarter" idx="12"/>
          </p:nvPr>
        </p:nvSpPr>
        <p:spPr/>
        <p:txBody>
          <a:bodyPr/>
          <a:lstStyle/>
          <a:p>
            <a:fld id="{43CE1F33-19CE-4414-9E55-507478994FA3}" type="slidenum">
              <a:rPr kumimoji="1" lang="ja-JP" altLang="en-US" smtClean="0"/>
              <a:t>25</a:t>
            </a:fld>
            <a:endParaRPr kumimoji="1" lang="ja-JP" altLang="en-US"/>
          </a:p>
        </p:txBody>
      </p:sp>
    </p:spTree>
    <p:extLst>
      <p:ext uri="{BB962C8B-B14F-4D97-AF65-F5344CB8AC3E}">
        <p14:creationId xmlns:p14="http://schemas.microsoft.com/office/powerpoint/2010/main" val="4074941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01618861-7F7E-E86D-91E9-2CF58EB11B0B}"/>
              </a:ext>
            </a:extLst>
          </p:cNvPr>
          <p:cNvSpPr>
            <a:spLocks noGrp="1"/>
          </p:cNvSpPr>
          <p:nvPr>
            <p:ph type="title"/>
          </p:nvPr>
        </p:nvSpPr>
        <p:spPr/>
        <p:txBody>
          <a:bodyPr/>
          <a:lstStyle/>
          <a:p>
            <a:r>
              <a:rPr lang="ja-JP" altLang="en-US"/>
              <a:t>発言マップの作成</a:t>
            </a:r>
          </a:p>
        </p:txBody>
      </p:sp>
      <p:sp>
        <p:nvSpPr>
          <p:cNvPr id="6" name="コンテンツ プレースホルダー 5">
            <a:extLst>
              <a:ext uri="{FF2B5EF4-FFF2-40B4-BE49-F238E27FC236}">
                <a16:creationId xmlns:a16="http://schemas.microsoft.com/office/drawing/2014/main" id="{F359C2F4-7A09-E828-7398-1F74CD982895}"/>
              </a:ext>
            </a:extLst>
          </p:cNvPr>
          <p:cNvSpPr>
            <a:spLocks noGrp="1"/>
          </p:cNvSpPr>
          <p:nvPr>
            <p:ph idx="1"/>
          </p:nvPr>
        </p:nvSpPr>
        <p:spPr>
          <a:xfrm>
            <a:off x="628650" y="1118588"/>
            <a:ext cx="4972009" cy="5058376"/>
          </a:xfrm>
        </p:spPr>
        <p:txBody>
          <a:bodyPr>
            <a:normAutofit/>
          </a:bodyPr>
          <a:lstStyle/>
          <a:p>
            <a:r>
              <a:rPr lang="ja-JP" altLang="en-US" sz="2400" dirty="0"/>
              <a:t>時間に余裕があれば、</a:t>
            </a:r>
            <a:br>
              <a:rPr lang="en-US" altLang="ja-JP" sz="2400" dirty="0"/>
            </a:br>
            <a:r>
              <a:rPr lang="ja-JP" altLang="en-US" sz="2400" dirty="0"/>
              <a:t>メッセージを考える前に</a:t>
            </a:r>
            <a:br>
              <a:rPr lang="en-US" altLang="ja-JP" dirty="0"/>
            </a:br>
            <a:r>
              <a:rPr lang="ja-JP" altLang="en-US" sz="2400" b="1" dirty="0"/>
              <a:t>どのような話をしたか、</a:t>
            </a:r>
            <a:br>
              <a:rPr lang="en-US" altLang="ja-JP" b="1" dirty="0"/>
            </a:br>
            <a:r>
              <a:rPr lang="ja-JP" altLang="en-US" sz="2400" b="1" dirty="0"/>
              <a:t>線でつないで整理する</a:t>
            </a:r>
            <a:br>
              <a:rPr lang="en-US" altLang="ja-JP" sz="2400" b="1" dirty="0"/>
            </a:br>
            <a:r>
              <a:rPr lang="ja-JP" altLang="en-US" sz="2400" b="1" dirty="0"/>
              <a:t>（＝発言マップの作成）　　　　　　　</a:t>
            </a:r>
            <a:endParaRPr lang="en-US" altLang="ja-JP" sz="2400" b="1" dirty="0"/>
          </a:p>
          <a:p>
            <a:pPr marL="0" indent="0">
              <a:buNone/>
            </a:pPr>
            <a:r>
              <a:rPr lang="ja-JP" altLang="en-US" sz="2400" dirty="0"/>
              <a:t>と考えやすくなります。</a:t>
            </a:r>
            <a:endParaRPr lang="en-US" altLang="ja-JP" sz="2400" dirty="0"/>
          </a:p>
          <a:p>
            <a:pPr marL="0" indent="0">
              <a:buNone/>
            </a:pPr>
            <a:endParaRPr lang="en-US" altLang="ja-JP" sz="2000" dirty="0"/>
          </a:p>
          <a:p>
            <a:r>
              <a:rPr lang="ja-JP" altLang="en-US" dirty="0"/>
              <a:t>作成は以下の手順で行います。</a:t>
            </a:r>
            <a:endParaRPr lang="ja-JP" altLang="en-US" sz="2000" dirty="0"/>
          </a:p>
          <a:p>
            <a:pPr marL="685783" lvl="1" indent="-342892">
              <a:buFont typeface="+mj-lt"/>
              <a:buAutoNum type="arabicPeriod"/>
            </a:pPr>
            <a:r>
              <a:rPr lang="ja-JP" altLang="en-US" sz="2000" dirty="0"/>
              <a:t>模造紙に書かれた発言内容を確認し、不足しているものがあれば書き足す</a:t>
            </a:r>
          </a:p>
          <a:p>
            <a:pPr marL="685783" lvl="1" indent="-342892">
              <a:buFont typeface="+mj-lt"/>
              <a:buAutoNum type="arabicPeriod"/>
            </a:pPr>
            <a:r>
              <a:rPr lang="ja-JP" altLang="en-US" sz="2000" dirty="0"/>
              <a:t>関連する発言を線で結ぶ</a:t>
            </a:r>
          </a:p>
          <a:p>
            <a:pPr marL="685783" lvl="1" indent="-342892">
              <a:buFont typeface="+mj-lt"/>
              <a:buAutoNum type="arabicPeriod"/>
            </a:pPr>
            <a:r>
              <a:rPr lang="ja-JP" altLang="en-US" sz="2000" dirty="0"/>
              <a:t>線で結ばれたものがどのような関係にあるか説明を書き足す</a:t>
            </a:r>
          </a:p>
          <a:p>
            <a:endParaRPr lang="ja-JP" altLang="en-US" dirty="0"/>
          </a:p>
          <a:p>
            <a:endParaRPr lang="ja-JP" altLang="en-US" dirty="0"/>
          </a:p>
        </p:txBody>
      </p:sp>
      <p:sp>
        <p:nvSpPr>
          <p:cNvPr id="3" name="スライド番号プレースホルダー 2">
            <a:extLst>
              <a:ext uri="{FF2B5EF4-FFF2-40B4-BE49-F238E27FC236}">
                <a16:creationId xmlns:a16="http://schemas.microsoft.com/office/drawing/2014/main" id="{08CDAE5E-65D6-355C-08F9-A1EF64EF93B2}"/>
              </a:ext>
            </a:extLst>
          </p:cNvPr>
          <p:cNvSpPr>
            <a:spLocks noGrp="1"/>
          </p:cNvSpPr>
          <p:nvPr>
            <p:ph type="sldNum" sz="quarter" idx="12"/>
          </p:nvPr>
        </p:nvSpPr>
        <p:spPr/>
        <p:txBody>
          <a:bodyPr/>
          <a:lstStyle/>
          <a:p>
            <a:fld id="{43CE1F33-19CE-4414-9E55-507478994FA3}" type="slidenum">
              <a:rPr kumimoji="1" lang="ja-JP" altLang="en-US" smtClean="0"/>
              <a:t>26</a:t>
            </a:fld>
            <a:endParaRPr kumimoji="1" lang="ja-JP" altLang="en-US"/>
          </a:p>
        </p:txBody>
      </p:sp>
      <p:sp>
        <p:nvSpPr>
          <p:cNvPr id="7" name="正方形/長方形 6">
            <a:extLst>
              <a:ext uri="{FF2B5EF4-FFF2-40B4-BE49-F238E27FC236}">
                <a16:creationId xmlns:a16="http://schemas.microsoft.com/office/drawing/2014/main" id="{76DFFA00-D819-ADA2-1C64-C6A8A59C445A}"/>
              </a:ext>
            </a:extLst>
          </p:cNvPr>
          <p:cNvSpPr/>
          <p:nvPr/>
        </p:nvSpPr>
        <p:spPr>
          <a:xfrm>
            <a:off x="645795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grpSp>
        <p:nvGrpSpPr>
          <p:cNvPr id="8" name="グループ化 7">
            <a:extLst>
              <a:ext uri="{FF2B5EF4-FFF2-40B4-BE49-F238E27FC236}">
                <a16:creationId xmlns:a16="http://schemas.microsoft.com/office/drawing/2014/main" id="{0BD9B655-BEE6-4A06-60F3-112306712111}"/>
              </a:ext>
            </a:extLst>
          </p:cNvPr>
          <p:cNvGrpSpPr/>
          <p:nvPr/>
        </p:nvGrpSpPr>
        <p:grpSpPr>
          <a:xfrm>
            <a:off x="5779271" y="1621901"/>
            <a:ext cx="3098177" cy="4079985"/>
            <a:chOff x="5779271" y="1919471"/>
            <a:chExt cx="3098177" cy="4079985"/>
          </a:xfrm>
        </p:grpSpPr>
        <p:cxnSp>
          <p:nvCxnSpPr>
            <p:cNvPr id="18" name="直線コネクタ 17">
              <a:extLst>
                <a:ext uri="{FF2B5EF4-FFF2-40B4-BE49-F238E27FC236}">
                  <a16:creationId xmlns:a16="http://schemas.microsoft.com/office/drawing/2014/main" id="{0031F7EB-07C2-5BC9-49F8-95E978BD76B1}"/>
                </a:ext>
              </a:extLst>
            </p:cNvPr>
            <p:cNvCxnSpPr>
              <a:stCxn id="4" idx="2"/>
              <a:endCxn id="13" idx="0"/>
            </p:cNvCxnSpPr>
            <p:nvPr/>
          </p:nvCxnSpPr>
          <p:spPr>
            <a:xfrm>
              <a:off x="6415672" y="3109116"/>
              <a:ext cx="400456" cy="860119"/>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047BF5B-A6E7-A296-2775-DC8D1CFB83E9}"/>
                </a:ext>
              </a:extLst>
            </p:cNvPr>
            <p:cNvCxnSpPr>
              <a:cxnSpLocks/>
              <a:stCxn id="13" idx="2"/>
              <a:endCxn id="16" idx="0"/>
            </p:cNvCxnSpPr>
            <p:nvPr/>
          </p:nvCxnSpPr>
          <p:spPr>
            <a:xfrm flipH="1">
              <a:off x="6439800" y="4472361"/>
              <a:ext cx="376328" cy="582728"/>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78111928-C846-A751-93F2-97121F3FD890}"/>
                </a:ext>
              </a:extLst>
            </p:cNvPr>
            <p:cNvGrpSpPr/>
            <p:nvPr/>
          </p:nvGrpSpPr>
          <p:grpSpPr>
            <a:xfrm>
              <a:off x="5779271" y="1919471"/>
              <a:ext cx="3098177" cy="4079985"/>
              <a:chOff x="6095463" y="2067368"/>
              <a:chExt cx="2677817" cy="2956657"/>
            </a:xfrm>
          </p:grpSpPr>
          <p:sp>
            <p:nvSpPr>
              <p:cNvPr id="10" name="正方形/長方形 9">
                <a:extLst>
                  <a:ext uri="{FF2B5EF4-FFF2-40B4-BE49-F238E27FC236}">
                    <a16:creationId xmlns:a16="http://schemas.microsoft.com/office/drawing/2014/main" id="{DEE71807-3408-4DE0-5C68-8C5BD22F684C}"/>
                  </a:ext>
                </a:extLst>
              </p:cNvPr>
              <p:cNvSpPr/>
              <p:nvPr/>
            </p:nvSpPr>
            <p:spPr bwMode="gray">
              <a:xfrm>
                <a:off x="6095463" y="2067368"/>
                <a:ext cx="2677817" cy="298930"/>
              </a:xfrm>
              <a:prstGeom prst="rect">
                <a:avLst/>
              </a:prstGeom>
              <a:solidFill>
                <a:schemeClr val="bg1">
                  <a:lumMod val="85000"/>
                </a:schemeClr>
              </a:solidFill>
              <a:ln w="19050" cap="flat" cmpd="sng" algn="ctr">
                <a:solidFill>
                  <a:schemeClr val="bg1"/>
                </a:solidFill>
                <a:prstDash val="solid"/>
              </a:ln>
              <a:effectLst/>
            </p:spPr>
            <p:txBody>
              <a:bodyPr lIns="54000" tIns="54000" rIns="54000" bIns="54000" rtlCol="0" anchor="ctr" anchorCtr="0"/>
              <a:lstStyle/>
              <a:p>
                <a:pPr algn="ctr" defTabSz="752990"/>
                <a:r>
                  <a:rPr lang="ja-JP" altLang="en-US" sz="1200" b="1" kern="0">
                    <a:latin typeface="+mn-ea"/>
                    <a:cs typeface="Meiryo UI" panose="020B0604030504040204" pitchFamily="50" charset="-128"/>
                  </a:rPr>
                  <a:t>発言マップのイメージ</a:t>
                </a:r>
              </a:p>
            </p:txBody>
          </p:sp>
          <p:sp>
            <p:nvSpPr>
              <p:cNvPr id="4" name="正方形/長方形 3">
                <a:extLst>
                  <a:ext uri="{FF2B5EF4-FFF2-40B4-BE49-F238E27FC236}">
                    <a16:creationId xmlns:a16="http://schemas.microsoft.com/office/drawing/2014/main" id="{7781F535-2CDB-338B-AF3B-725A06C3F395}"/>
                  </a:ext>
                </a:extLst>
              </p:cNvPr>
              <p:cNvSpPr/>
              <p:nvPr/>
            </p:nvSpPr>
            <p:spPr>
              <a:xfrm>
                <a:off x="6202785" y="2564870"/>
                <a:ext cx="885464" cy="364602"/>
              </a:xfrm>
              <a:prstGeom prst="rect">
                <a:avLst/>
              </a:prstGeom>
              <a:solidFill>
                <a:schemeClr val="accent5"/>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1350" b="1">
                    <a:latin typeface="+mj-ea"/>
                    <a:ea typeface="+mj-ea"/>
                  </a:rPr>
                  <a:t>発言</a:t>
                </a:r>
                <a:r>
                  <a:rPr lang="en-US" altLang="ja-JP" sz="1350" b="1">
                    <a:latin typeface="+mj-ea"/>
                    <a:ea typeface="+mj-ea"/>
                  </a:rPr>
                  <a:t>A</a:t>
                </a:r>
                <a:endParaRPr lang="ja-JP" altLang="en-US" sz="1350" b="1">
                  <a:latin typeface="+mj-ea"/>
                  <a:ea typeface="+mj-ea"/>
                </a:endParaRPr>
              </a:p>
            </p:txBody>
          </p:sp>
          <p:sp>
            <p:nvSpPr>
              <p:cNvPr id="13" name="正方形/長方形 12">
                <a:extLst>
                  <a:ext uri="{FF2B5EF4-FFF2-40B4-BE49-F238E27FC236}">
                    <a16:creationId xmlns:a16="http://schemas.microsoft.com/office/drawing/2014/main" id="{50953C1F-D64F-83E9-2565-5338C9141357}"/>
                  </a:ext>
                </a:extLst>
              </p:cNvPr>
              <p:cNvSpPr/>
              <p:nvPr/>
            </p:nvSpPr>
            <p:spPr>
              <a:xfrm>
                <a:off x="6548907" y="3552778"/>
                <a:ext cx="885464" cy="364602"/>
              </a:xfrm>
              <a:prstGeom prst="rect">
                <a:avLst/>
              </a:prstGeom>
              <a:solidFill>
                <a:schemeClr val="accent5"/>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1350" b="1">
                    <a:latin typeface="+mj-ea"/>
                    <a:ea typeface="+mj-ea"/>
                  </a:rPr>
                  <a:t>発言</a:t>
                </a:r>
                <a:r>
                  <a:rPr lang="en-US" altLang="ja-JP" sz="1350" b="1">
                    <a:latin typeface="+mj-ea"/>
                    <a:ea typeface="+mj-ea"/>
                  </a:rPr>
                  <a:t>B</a:t>
                </a:r>
                <a:endParaRPr lang="ja-JP" altLang="en-US" sz="1350" b="1">
                  <a:latin typeface="+mj-ea"/>
                  <a:ea typeface="+mj-ea"/>
                </a:endParaRPr>
              </a:p>
            </p:txBody>
          </p:sp>
          <p:sp>
            <p:nvSpPr>
              <p:cNvPr id="14" name="正方形/長方形 13">
                <a:extLst>
                  <a:ext uri="{FF2B5EF4-FFF2-40B4-BE49-F238E27FC236}">
                    <a16:creationId xmlns:a16="http://schemas.microsoft.com/office/drawing/2014/main" id="{FED504DA-4523-8D5E-43E2-EB052FDC5631}"/>
                  </a:ext>
                </a:extLst>
              </p:cNvPr>
              <p:cNvSpPr/>
              <p:nvPr/>
            </p:nvSpPr>
            <p:spPr>
              <a:xfrm>
                <a:off x="7537640" y="4659423"/>
                <a:ext cx="885464" cy="364602"/>
              </a:xfrm>
              <a:prstGeom prst="rect">
                <a:avLst/>
              </a:prstGeom>
              <a:solidFill>
                <a:schemeClr val="accent5"/>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1350" b="1">
                    <a:latin typeface="+mj-ea"/>
                    <a:ea typeface="+mj-ea"/>
                  </a:rPr>
                  <a:t>発言</a:t>
                </a:r>
                <a:r>
                  <a:rPr lang="en-US" altLang="ja-JP" sz="1350" b="1">
                    <a:latin typeface="+mj-ea"/>
                    <a:ea typeface="+mj-ea"/>
                  </a:rPr>
                  <a:t>E</a:t>
                </a:r>
                <a:endParaRPr lang="ja-JP" altLang="en-US" sz="1350" b="1">
                  <a:latin typeface="+mj-ea"/>
                  <a:ea typeface="+mj-ea"/>
                </a:endParaRPr>
              </a:p>
            </p:txBody>
          </p:sp>
          <p:sp>
            <p:nvSpPr>
              <p:cNvPr id="15" name="正方形/長方形 14">
                <a:extLst>
                  <a:ext uri="{FF2B5EF4-FFF2-40B4-BE49-F238E27FC236}">
                    <a16:creationId xmlns:a16="http://schemas.microsoft.com/office/drawing/2014/main" id="{E6EDD681-AEE0-54E2-7579-84145FA323DA}"/>
                  </a:ext>
                </a:extLst>
              </p:cNvPr>
              <p:cNvSpPr/>
              <p:nvPr/>
            </p:nvSpPr>
            <p:spPr>
              <a:xfrm>
                <a:off x="7858391" y="2992345"/>
                <a:ext cx="885464" cy="364602"/>
              </a:xfrm>
              <a:prstGeom prst="rect">
                <a:avLst/>
              </a:prstGeom>
              <a:solidFill>
                <a:schemeClr val="accent5"/>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1350" b="1">
                    <a:latin typeface="+mj-ea"/>
                    <a:ea typeface="+mj-ea"/>
                  </a:rPr>
                  <a:t>発言</a:t>
                </a:r>
                <a:r>
                  <a:rPr lang="en-US" altLang="ja-JP" sz="1350" b="1">
                    <a:latin typeface="+mj-ea"/>
                    <a:ea typeface="+mj-ea"/>
                  </a:rPr>
                  <a:t>D</a:t>
                </a:r>
                <a:endParaRPr lang="ja-JP" altLang="en-US" sz="1350" b="1">
                  <a:latin typeface="+mj-ea"/>
                  <a:ea typeface="+mj-ea"/>
                </a:endParaRPr>
              </a:p>
            </p:txBody>
          </p:sp>
          <p:sp>
            <p:nvSpPr>
              <p:cNvPr id="16" name="正方形/長方形 15">
                <a:extLst>
                  <a:ext uri="{FF2B5EF4-FFF2-40B4-BE49-F238E27FC236}">
                    <a16:creationId xmlns:a16="http://schemas.microsoft.com/office/drawing/2014/main" id="{33B3CA69-88A2-4C61-632F-BEEBA9518F4F}"/>
                  </a:ext>
                </a:extLst>
              </p:cNvPr>
              <p:cNvSpPr/>
              <p:nvPr/>
            </p:nvSpPr>
            <p:spPr>
              <a:xfrm>
                <a:off x="6223639" y="4339667"/>
                <a:ext cx="885464" cy="364602"/>
              </a:xfrm>
              <a:prstGeom prst="rect">
                <a:avLst/>
              </a:prstGeom>
              <a:solidFill>
                <a:schemeClr val="accent5"/>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1350" b="1">
                    <a:latin typeface="+mj-ea"/>
                    <a:ea typeface="+mj-ea"/>
                  </a:rPr>
                  <a:t>発言</a:t>
                </a:r>
                <a:r>
                  <a:rPr lang="en-US" altLang="ja-JP" sz="1350" b="1">
                    <a:latin typeface="+mj-ea"/>
                    <a:ea typeface="+mj-ea"/>
                  </a:rPr>
                  <a:t>C</a:t>
                </a:r>
                <a:endParaRPr lang="ja-JP" altLang="en-US" sz="1350" b="1">
                  <a:latin typeface="+mj-ea"/>
                  <a:ea typeface="+mj-ea"/>
                </a:endParaRPr>
              </a:p>
            </p:txBody>
          </p:sp>
          <p:cxnSp>
            <p:nvCxnSpPr>
              <p:cNvPr id="19" name="直線コネクタ 18">
                <a:extLst>
                  <a:ext uri="{FF2B5EF4-FFF2-40B4-BE49-F238E27FC236}">
                    <a16:creationId xmlns:a16="http://schemas.microsoft.com/office/drawing/2014/main" id="{0DBBE295-E167-162C-79C2-CA0E76F2E6BE}"/>
                  </a:ext>
                </a:extLst>
              </p:cNvPr>
              <p:cNvCxnSpPr>
                <a:cxnSpLocks/>
                <a:stCxn id="4" idx="3"/>
                <a:endCxn id="15" idx="1"/>
              </p:cNvCxnSpPr>
              <p:nvPr/>
            </p:nvCxnSpPr>
            <p:spPr>
              <a:xfrm>
                <a:off x="7088247" y="2747173"/>
                <a:ext cx="770142" cy="427475"/>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79E62D56-8850-DB74-10D9-DF6A56CF1EF6}"/>
                  </a:ext>
                </a:extLst>
              </p:cNvPr>
              <p:cNvCxnSpPr>
                <a:cxnSpLocks/>
                <a:stCxn id="15" idx="1"/>
                <a:endCxn id="13" idx="0"/>
              </p:cNvCxnSpPr>
              <p:nvPr/>
            </p:nvCxnSpPr>
            <p:spPr>
              <a:xfrm flipH="1">
                <a:off x="6991639" y="3174646"/>
                <a:ext cx="866753" cy="378132"/>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1AB2D3E-2F70-7058-48BE-D99A5A5814C0}"/>
                  </a:ext>
                </a:extLst>
              </p:cNvPr>
              <p:cNvCxnSpPr>
                <a:cxnSpLocks/>
                <a:endCxn id="14" idx="0"/>
              </p:cNvCxnSpPr>
              <p:nvPr/>
            </p:nvCxnSpPr>
            <p:spPr>
              <a:xfrm flipH="1">
                <a:off x="7980373" y="3358797"/>
                <a:ext cx="181031" cy="1300628"/>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A2548B22-A2C5-8C44-1C9E-8291E6BEEC9A}"/>
                  </a:ext>
                </a:extLst>
              </p:cNvPr>
              <p:cNvCxnSpPr>
                <a:cxnSpLocks/>
                <a:stCxn id="13" idx="2"/>
                <a:endCxn id="14" idx="0"/>
              </p:cNvCxnSpPr>
              <p:nvPr/>
            </p:nvCxnSpPr>
            <p:spPr>
              <a:xfrm>
                <a:off x="6991639" y="3917383"/>
                <a:ext cx="988733" cy="742043"/>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3" name="四角形: 角を丸くする 42">
                <a:extLst>
                  <a:ext uri="{FF2B5EF4-FFF2-40B4-BE49-F238E27FC236}">
                    <a16:creationId xmlns:a16="http://schemas.microsoft.com/office/drawing/2014/main" id="{E2DB1195-67C1-CF22-AE53-89584D86BB2B}"/>
                  </a:ext>
                </a:extLst>
              </p:cNvPr>
              <p:cNvSpPr/>
              <p:nvPr/>
            </p:nvSpPr>
            <p:spPr>
              <a:xfrm>
                <a:off x="7994567" y="3684330"/>
                <a:ext cx="706374" cy="323857"/>
              </a:xfrm>
              <a:prstGeom prst="roundRect">
                <a:avLst/>
              </a:prstGeom>
              <a:solidFill>
                <a:schemeClr val="bg1">
                  <a:lumMod val="95000"/>
                </a:schemeClr>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900">
                    <a:solidFill>
                      <a:schemeClr val="tx1">
                        <a:lumMod val="75000"/>
                        <a:lumOff val="25000"/>
                      </a:schemeClr>
                    </a:solidFill>
                  </a:rPr>
                  <a:t>補足説明</a:t>
                </a:r>
                <a:endParaRPr lang="en-US" altLang="ja-JP" sz="900">
                  <a:solidFill>
                    <a:schemeClr val="tx1">
                      <a:lumMod val="75000"/>
                      <a:lumOff val="25000"/>
                    </a:schemeClr>
                  </a:solidFill>
                </a:endParaRPr>
              </a:p>
              <a:p>
                <a:pPr algn="ctr"/>
                <a:r>
                  <a:rPr lang="ja-JP" altLang="en-US" sz="900">
                    <a:solidFill>
                      <a:schemeClr val="tx1">
                        <a:lumMod val="75000"/>
                        <a:lumOff val="25000"/>
                      </a:schemeClr>
                    </a:solidFill>
                  </a:rPr>
                  <a:t>～～～～～</a:t>
                </a:r>
              </a:p>
            </p:txBody>
          </p:sp>
          <p:sp>
            <p:nvSpPr>
              <p:cNvPr id="44" name="四角形: 角を丸くする 43">
                <a:extLst>
                  <a:ext uri="{FF2B5EF4-FFF2-40B4-BE49-F238E27FC236}">
                    <a16:creationId xmlns:a16="http://schemas.microsoft.com/office/drawing/2014/main" id="{F674C2CC-4F6C-D939-3F3E-803ED4095DF8}"/>
                  </a:ext>
                </a:extLst>
              </p:cNvPr>
              <p:cNvSpPr/>
              <p:nvPr/>
            </p:nvSpPr>
            <p:spPr>
              <a:xfrm>
                <a:off x="6226219" y="3140255"/>
                <a:ext cx="752446" cy="323857"/>
              </a:xfrm>
              <a:prstGeom prst="roundRect">
                <a:avLst/>
              </a:prstGeom>
              <a:solidFill>
                <a:schemeClr val="bg1">
                  <a:lumMod val="95000"/>
                </a:schemeClr>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900">
                    <a:solidFill>
                      <a:schemeClr val="tx1">
                        <a:lumMod val="75000"/>
                        <a:lumOff val="25000"/>
                      </a:schemeClr>
                    </a:solidFill>
                  </a:rPr>
                  <a:t>補足説明</a:t>
                </a:r>
                <a:endParaRPr lang="en-US" altLang="ja-JP" sz="900">
                  <a:solidFill>
                    <a:schemeClr val="tx1">
                      <a:lumMod val="75000"/>
                      <a:lumOff val="25000"/>
                    </a:schemeClr>
                  </a:solidFill>
                </a:endParaRPr>
              </a:p>
              <a:p>
                <a:pPr algn="ctr"/>
                <a:r>
                  <a:rPr lang="ja-JP" altLang="en-US" sz="900">
                    <a:solidFill>
                      <a:schemeClr val="tx1">
                        <a:lumMod val="75000"/>
                        <a:lumOff val="25000"/>
                      </a:schemeClr>
                    </a:solidFill>
                  </a:rPr>
                  <a:t>～～～～～</a:t>
                </a:r>
              </a:p>
            </p:txBody>
          </p:sp>
          <p:sp>
            <p:nvSpPr>
              <p:cNvPr id="45" name="四角形: 角を丸くする 44">
                <a:extLst>
                  <a:ext uri="{FF2B5EF4-FFF2-40B4-BE49-F238E27FC236}">
                    <a16:creationId xmlns:a16="http://schemas.microsoft.com/office/drawing/2014/main" id="{0E0AB2F1-3DF2-9D5E-5FBA-3FA0B45E0187}"/>
                  </a:ext>
                </a:extLst>
              </p:cNvPr>
              <p:cNvSpPr/>
              <p:nvPr/>
            </p:nvSpPr>
            <p:spPr>
              <a:xfrm>
                <a:off x="7208171" y="4207634"/>
                <a:ext cx="743193" cy="323857"/>
              </a:xfrm>
              <a:prstGeom prst="roundRect">
                <a:avLst/>
              </a:prstGeom>
              <a:solidFill>
                <a:schemeClr val="bg1">
                  <a:lumMod val="95000"/>
                </a:schemeClr>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900">
                    <a:solidFill>
                      <a:schemeClr val="tx1">
                        <a:lumMod val="75000"/>
                        <a:lumOff val="25000"/>
                      </a:schemeClr>
                    </a:solidFill>
                  </a:rPr>
                  <a:t>補足説明</a:t>
                </a:r>
                <a:endParaRPr lang="en-US" altLang="ja-JP" sz="900">
                  <a:solidFill>
                    <a:schemeClr val="tx1">
                      <a:lumMod val="75000"/>
                      <a:lumOff val="25000"/>
                    </a:schemeClr>
                  </a:solidFill>
                </a:endParaRPr>
              </a:p>
              <a:p>
                <a:pPr algn="ctr"/>
                <a:r>
                  <a:rPr lang="ja-JP" altLang="en-US" sz="900">
                    <a:solidFill>
                      <a:schemeClr val="tx1">
                        <a:lumMod val="75000"/>
                        <a:lumOff val="25000"/>
                      </a:schemeClr>
                    </a:solidFill>
                  </a:rPr>
                  <a:t>～～～～～</a:t>
                </a:r>
              </a:p>
            </p:txBody>
          </p:sp>
          <p:sp>
            <p:nvSpPr>
              <p:cNvPr id="46" name="四角形: 角を丸くする 45">
                <a:extLst>
                  <a:ext uri="{FF2B5EF4-FFF2-40B4-BE49-F238E27FC236}">
                    <a16:creationId xmlns:a16="http://schemas.microsoft.com/office/drawing/2014/main" id="{0FD82627-84C7-8489-E417-DDCDBA3FF945}"/>
                  </a:ext>
                </a:extLst>
              </p:cNvPr>
              <p:cNvSpPr/>
              <p:nvPr/>
            </p:nvSpPr>
            <p:spPr>
              <a:xfrm>
                <a:off x="7181221" y="2651381"/>
                <a:ext cx="770142" cy="323857"/>
              </a:xfrm>
              <a:prstGeom prst="roundRect">
                <a:avLst/>
              </a:prstGeom>
              <a:solidFill>
                <a:schemeClr val="bg1">
                  <a:lumMod val="95000"/>
                </a:schemeClr>
              </a:solidFill>
              <a:ln w="95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tIns="81000" rtlCol="0" anchor="ctr"/>
              <a:lstStyle/>
              <a:p>
                <a:pPr algn="ctr"/>
                <a:r>
                  <a:rPr lang="ja-JP" altLang="en-US" sz="900">
                    <a:solidFill>
                      <a:schemeClr val="tx1">
                        <a:lumMod val="75000"/>
                        <a:lumOff val="25000"/>
                      </a:schemeClr>
                    </a:solidFill>
                  </a:rPr>
                  <a:t>補足説明</a:t>
                </a:r>
                <a:endParaRPr lang="en-US" altLang="ja-JP" sz="900">
                  <a:solidFill>
                    <a:schemeClr val="tx1">
                      <a:lumMod val="75000"/>
                      <a:lumOff val="25000"/>
                    </a:schemeClr>
                  </a:solidFill>
                </a:endParaRPr>
              </a:p>
              <a:p>
                <a:pPr algn="ctr"/>
                <a:r>
                  <a:rPr lang="ja-JP" altLang="en-US" sz="900">
                    <a:solidFill>
                      <a:schemeClr val="tx1">
                        <a:lumMod val="75000"/>
                        <a:lumOff val="25000"/>
                      </a:schemeClr>
                    </a:solidFill>
                  </a:rPr>
                  <a:t>～～～～～</a:t>
                </a:r>
              </a:p>
            </p:txBody>
          </p:sp>
        </p:grpSp>
      </p:grpSp>
      <p:sp>
        <p:nvSpPr>
          <p:cNvPr id="9" name="正方形/長方形 8">
            <a:extLst>
              <a:ext uri="{FF2B5EF4-FFF2-40B4-BE49-F238E27FC236}">
                <a16:creationId xmlns:a16="http://schemas.microsoft.com/office/drawing/2014/main" id="{A53EC125-AFC6-924D-F71F-35828B5D38B0}"/>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79732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ED32756D-619F-B063-ED0E-84E82F2F0AB4}"/>
              </a:ext>
            </a:extLst>
          </p:cNvPr>
          <p:cNvSpPr>
            <a:spLocks noGrp="1"/>
          </p:cNvSpPr>
          <p:nvPr>
            <p:ph type="title"/>
          </p:nvPr>
        </p:nvSpPr>
        <p:spPr/>
        <p:txBody>
          <a:bodyPr/>
          <a:lstStyle/>
          <a:p>
            <a:r>
              <a:rPr lang="ja-JP" altLang="en-US"/>
              <a:t>全体共有</a:t>
            </a:r>
          </a:p>
        </p:txBody>
      </p:sp>
      <p:sp>
        <p:nvSpPr>
          <p:cNvPr id="9" name="コンテンツ プレースホルダー 8">
            <a:extLst>
              <a:ext uri="{FF2B5EF4-FFF2-40B4-BE49-F238E27FC236}">
                <a16:creationId xmlns:a16="http://schemas.microsoft.com/office/drawing/2014/main" id="{7B98F30D-6B69-7A9D-DA59-12B34DA40A28}"/>
              </a:ext>
            </a:extLst>
          </p:cNvPr>
          <p:cNvSpPr>
            <a:spLocks noGrp="1"/>
          </p:cNvSpPr>
          <p:nvPr>
            <p:ph idx="1"/>
          </p:nvPr>
        </p:nvSpPr>
        <p:spPr/>
        <p:txBody>
          <a:bodyPr/>
          <a:lstStyle/>
          <a:p>
            <a:pPr>
              <a:lnSpc>
                <a:spcPct val="100000"/>
              </a:lnSpc>
            </a:pPr>
            <a:r>
              <a:rPr lang="ja-JP" altLang="en-US" sz="2400" dirty="0">
                <a:latin typeface="+mn-ea"/>
              </a:rPr>
              <a:t>グループで取り上げた</a:t>
            </a:r>
            <a:r>
              <a:rPr lang="ja-JP" altLang="en-US" sz="2400" b="1" dirty="0">
                <a:latin typeface="+mn-ea"/>
              </a:rPr>
              <a:t>「嬉しいこと」や「嫌なこと」</a:t>
            </a:r>
          </a:p>
          <a:p>
            <a:pPr>
              <a:lnSpc>
                <a:spcPct val="100000"/>
              </a:lnSpc>
            </a:pPr>
            <a:r>
              <a:rPr lang="ja-JP" altLang="en-US" sz="2400" dirty="0">
                <a:latin typeface="+mn-ea"/>
              </a:rPr>
              <a:t>また、それらを「実現」もしくは「回避」するための、</a:t>
            </a:r>
            <a:br>
              <a:rPr lang="en-US" altLang="ja-JP" sz="2400" dirty="0">
                <a:latin typeface="+mn-ea"/>
              </a:rPr>
            </a:br>
            <a:r>
              <a:rPr lang="en-US" altLang="ja-JP" b="1" dirty="0">
                <a:latin typeface="+mn-ea"/>
              </a:rPr>
              <a:t>30</a:t>
            </a:r>
            <a:r>
              <a:rPr lang="ja-JP" altLang="en-US" sz="2400" b="1" dirty="0">
                <a:latin typeface="+mn-ea"/>
              </a:rPr>
              <a:t>年前の地域の人々へのメッセージ</a:t>
            </a:r>
            <a:r>
              <a:rPr lang="ja-JP" altLang="en-US" sz="2400" dirty="0">
                <a:latin typeface="+mn-ea"/>
              </a:rPr>
              <a:t>を中心に共有してください。</a:t>
            </a:r>
            <a:endParaRPr lang="en-US" altLang="ja-JP" sz="2400" dirty="0">
              <a:latin typeface="+mn-ea"/>
            </a:endParaRPr>
          </a:p>
          <a:p>
            <a:endParaRPr lang="ja-JP" altLang="en-US" dirty="0">
              <a:latin typeface="+mn-ea"/>
            </a:endParaRPr>
          </a:p>
        </p:txBody>
      </p:sp>
      <p:sp>
        <p:nvSpPr>
          <p:cNvPr id="4" name="スライド番号プレースホルダー 3">
            <a:extLst>
              <a:ext uri="{FF2B5EF4-FFF2-40B4-BE49-F238E27FC236}">
                <a16:creationId xmlns:a16="http://schemas.microsoft.com/office/drawing/2014/main" id="{CE9AAFF4-1EFA-786A-B54B-C3EEAA238155}"/>
              </a:ext>
            </a:extLst>
          </p:cNvPr>
          <p:cNvSpPr>
            <a:spLocks noGrp="1"/>
          </p:cNvSpPr>
          <p:nvPr>
            <p:ph type="sldNum" sz="quarter" idx="12"/>
          </p:nvPr>
        </p:nvSpPr>
        <p:spPr/>
        <p:txBody>
          <a:bodyPr/>
          <a:lstStyle/>
          <a:p>
            <a:fld id="{43CE1F33-19CE-4414-9E55-507478994FA3}" type="slidenum">
              <a:rPr kumimoji="1" lang="ja-JP" altLang="en-US" smtClean="0"/>
              <a:t>27</a:t>
            </a:fld>
            <a:endParaRPr kumimoji="1" lang="ja-JP" altLang="en-US"/>
          </a:p>
        </p:txBody>
      </p:sp>
      <p:pic>
        <p:nvPicPr>
          <p:cNvPr id="6" name="グラフィックス 5" descr="ユーザー 単色塗りつぶし">
            <a:extLst>
              <a:ext uri="{FF2B5EF4-FFF2-40B4-BE49-F238E27FC236}">
                <a16:creationId xmlns:a16="http://schemas.microsoft.com/office/drawing/2014/main" id="{5C0342B1-2B9B-6DF1-2F76-570077F1B7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37322" y="3429000"/>
            <a:ext cx="2469356" cy="2469356"/>
          </a:xfrm>
          <a:prstGeom prst="rect">
            <a:avLst/>
          </a:prstGeom>
        </p:spPr>
      </p:pic>
      <p:sp>
        <p:nvSpPr>
          <p:cNvPr id="8" name="吹き出し: 円形 7">
            <a:extLst>
              <a:ext uri="{FF2B5EF4-FFF2-40B4-BE49-F238E27FC236}">
                <a16:creationId xmlns:a16="http://schemas.microsoft.com/office/drawing/2014/main" id="{F00E6FB6-FC39-B171-90B1-4C4003D56875}"/>
              </a:ext>
            </a:extLst>
          </p:cNvPr>
          <p:cNvSpPr/>
          <p:nvPr/>
        </p:nvSpPr>
        <p:spPr>
          <a:xfrm>
            <a:off x="5327644" y="324961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吹き出し: 円形 9">
            <a:extLst>
              <a:ext uri="{FF2B5EF4-FFF2-40B4-BE49-F238E27FC236}">
                <a16:creationId xmlns:a16="http://schemas.microsoft.com/office/drawing/2014/main" id="{04FF3F1C-A5F0-450E-B324-3812BC3CA04F}"/>
              </a:ext>
            </a:extLst>
          </p:cNvPr>
          <p:cNvSpPr/>
          <p:nvPr/>
        </p:nvSpPr>
        <p:spPr>
          <a:xfrm flipH="1">
            <a:off x="2622389" y="3738363"/>
            <a:ext cx="958067" cy="622250"/>
          </a:xfrm>
          <a:prstGeom prst="wedgeEllipseCallou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2534626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271A0D9-88FF-0B08-456A-D2AEC1D407E4}"/>
              </a:ext>
            </a:extLst>
          </p:cNvPr>
          <p:cNvSpPr>
            <a:spLocks noGrp="1"/>
          </p:cNvSpPr>
          <p:nvPr>
            <p:ph type="sldNum" sz="quarter" idx="12"/>
          </p:nvPr>
        </p:nvSpPr>
        <p:spPr/>
        <p:txBody>
          <a:bodyPr/>
          <a:lstStyle/>
          <a:p>
            <a:fld id="{43CE1F33-19CE-4414-9E55-507478994FA3}" type="slidenum">
              <a:rPr kumimoji="1" lang="ja-JP" altLang="en-US" smtClean="0"/>
              <a:t>28</a:t>
            </a:fld>
            <a:endParaRPr kumimoji="1" lang="ja-JP" altLang="en-US"/>
          </a:p>
        </p:txBody>
      </p:sp>
      <p:sp>
        <p:nvSpPr>
          <p:cNvPr id="3" name="Freeform 22">
            <a:extLst>
              <a:ext uri="{FF2B5EF4-FFF2-40B4-BE49-F238E27FC236}">
                <a16:creationId xmlns:a16="http://schemas.microsoft.com/office/drawing/2014/main" id="{C3D93C81-28E8-2FDB-D9B3-11213B1D3BE1}"/>
              </a:ext>
            </a:extLst>
          </p:cNvPr>
          <p:cNvSpPr>
            <a:spLocks noChangeAspect="1"/>
          </p:cNvSpPr>
          <p:nvPr/>
        </p:nvSpPr>
        <p:spPr bwMode="auto">
          <a:xfrm rot="3600000">
            <a:off x="3344884" y="1137619"/>
            <a:ext cx="2225387" cy="4632455"/>
          </a:xfrm>
          <a:custGeom>
            <a:avLst/>
            <a:gdLst>
              <a:gd name="T0" fmla="*/ 30 w 98"/>
              <a:gd name="T1" fmla="*/ 148 h 204"/>
              <a:gd name="T2" fmla="*/ 0 w 98"/>
              <a:gd name="T3" fmla="*/ 138 h 204"/>
              <a:gd name="T4" fmla="*/ 49 w 98"/>
              <a:gd name="T5" fmla="*/ 204 h 204"/>
              <a:gd name="T6" fmla="*/ 98 w 98"/>
              <a:gd name="T7" fmla="*/ 138 h 204"/>
              <a:gd name="T8" fmla="*/ 68 w 98"/>
              <a:gd name="T9" fmla="*/ 148 h 204"/>
              <a:gd name="T10" fmla="*/ 49 w 98"/>
              <a:gd name="T11" fmla="*/ 0 h 204"/>
              <a:gd name="T12" fmla="*/ 30 w 98"/>
              <a:gd name="T13" fmla="*/ 148 h 204"/>
            </a:gdLst>
            <a:ahLst/>
            <a:cxnLst>
              <a:cxn ang="0">
                <a:pos x="T0" y="T1"/>
              </a:cxn>
              <a:cxn ang="0">
                <a:pos x="T2" y="T3"/>
              </a:cxn>
              <a:cxn ang="0">
                <a:pos x="T4" y="T5"/>
              </a:cxn>
              <a:cxn ang="0">
                <a:pos x="T6" y="T7"/>
              </a:cxn>
              <a:cxn ang="0">
                <a:pos x="T8" y="T9"/>
              </a:cxn>
              <a:cxn ang="0">
                <a:pos x="T10" y="T11"/>
              </a:cxn>
              <a:cxn ang="0">
                <a:pos x="T12" y="T13"/>
              </a:cxn>
            </a:cxnLst>
            <a:rect l="0" t="0" r="r" b="b"/>
            <a:pathLst>
              <a:path w="98" h="204">
                <a:moveTo>
                  <a:pt x="30" y="148"/>
                </a:moveTo>
                <a:lnTo>
                  <a:pt x="0" y="138"/>
                </a:lnTo>
                <a:lnTo>
                  <a:pt x="49" y="204"/>
                </a:lnTo>
                <a:lnTo>
                  <a:pt x="98" y="138"/>
                </a:lnTo>
                <a:lnTo>
                  <a:pt x="68" y="148"/>
                </a:lnTo>
                <a:lnTo>
                  <a:pt x="49" y="0"/>
                </a:lnTo>
                <a:lnTo>
                  <a:pt x="30" y="148"/>
                </a:lnTo>
                <a:close/>
              </a:path>
            </a:pathLst>
          </a:custGeom>
          <a:solidFill>
            <a:schemeClr val="accent5">
              <a:lumMod val="20000"/>
              <a:lumOff val="80000"/>
            </a:schemeClr>
          </a:solidFill>
          <a:ln>
            <a:noFill/>
          </a:ln>
        </p:spPr>
        <p:txBody>
          <a:bodyPr vert="horz" wrap="square" lIns="68580" tIns="34290" rIns="68580" bIns="34290" numCol="1" anchor="t" anchorCtr="0" compatLnSpc="1">
            <a:prstTxWarp prst="textNoShape">
              <a:avLst/>
            </a:prstTxWarp>
          </a:bodyPr>
          <a:lstStyle/>
          <a:p>
            <a:endParaRPr lang="ja-JP" altLang="en-US" sz="1350"/>
          </a:p>
        </p:txBody>
      </p:sp>
      <p:sp>
        <p:nvSpPr>
          <p:cNvPr id="7" name="タイトル 4">
            <a:extLst>
              <a:ext uri="{FF2B5EF4-FFF2-40B4-BE49-F238E27FC236}">
                <a16:creationId xmlns:a16="http://schemas.microsoft.com/office/drawing/2014/main" id="{07C5A799-4E37-129A-F508-02B4A6871F50}"/>
              </a:ext>
            </a:extLst>
          </p:cNvPr>
          <p:cNvSpPr txBox="1">
            <a:spLocks/>
          </p:cNvSpPr>
          <p:nvPr/>
        </p:nvSpPr>
        <p:spPr>
          <a:xfrm>
            <a:off x="618930" y="2782134"/>
            <a:ext cx="7906140" cy="1293732"/>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kumimoji="1" sz="4000" kern="1200">
                <a:solidFill>
                  <a:schemeClr val="tx1"/>
                </a:solidFill>
                <a:latin typeface="+mj-lt"/>
                <a:ea typeface="+mj-ea"/>
                <a:cs typeface="+mj-cs"/>
              </a:defRPr>
            </a:lvl1pPr>
          </a:lstStyle>
          <a:p>
            <a:pPr algn="ctr"/>
            <a:r>
              <a:rPr lang="ja-JP" altLang="en-US" sz="3600" b="1" dirty="0"/>
              <a:t>おつかれさまでした！</a:t>
            </a:r>
            <a:br>
              <a:rPr lang="ja-JP" altLang="en-US" sz="3600" b="1" dirty="0"/>
            </a:br>
            <a:r>
              <a:rPr lang="ja-JP" altLang="en-US" sz="3600" b="1" dirty="0"/>
              <a:t>それでは</a:t>
            </a:r>
            <a:r>
              <a:rPr lang="en-US" altLang="ja-JP" sz="3600" b="1" dirty="0">
                <a:latin typeface="Century Gothic" panose="020B0502020202020204" pitchFamily="34" charset="0"/>
              </a:rPr>
              <a:t>30</a:t>
            </a:r>
            <a:r>
              <a:rPr lang="ja-JP" altLang="en-US" sz="3600" b="1" dirty="0">
                <a:latin typeface="Century Gothic" panose="020B0502020202020204" pitchFamily="34" charset="0"/>
              </a:rPr>
              <a:t>年前</a:t>
            </a:r>
            <a:r>
              <a:rPr lang="ja-JP" altLang="en-US" sz="3600" b="1" dirty="0"/>
              <a:t>に戻りましょう。</a:t>
            </a:r>
          </a:p>
        </p:txBody>
      </p:sp>
    </p:spTree>
    <p:extLst>
      <p:ext uri="{BB962C8B-B14F-4D97-AF65-F5344CB8AC3E}">
        <p14:creationId xmlns:p14="http://schemas.microsoft.com/office/powerpoint/2010/main" val="312186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03447BE-289C-7121-61E6-B802209FAFE9}"/>
              </a:ext>
            </a:extLst>
          </p:cNvPr>
          <p:cNvSpPr>
            <a:spLocks noGrp="1"/>
          </p:cNvSpPr>
          <p:nvPr>
            <p:ph type="title"/>
          </p:nvPr>
        </p:nvSpPr>
        <p:spPr/>
        <p:txBody>
          <a:bodyPr/>
          <a:lstStyle/>
          <a:p>
            <a:r>
              <a:rPr kumimoji="1" lang="ja-JP" altLang="en-US"/>
              <a:t>準備物</a:t>
            </a:r>
          </a:p>
        </p:txBody>
      </p:sp>
      <p:sp>
        <p:nvSpPr>
          <p:cNvPr id="5" name="コンテンツ プレースホルダー 4">
            <a:extLst>
              <a:ext uri="{FF2B5EF4-FFF2-40B4-BE49-F238E27FC236}">
                <a16:creationId xmlns:a16="http://schemas.microsoft.com/office/drawing/2014/main" id="{D21F9048-3BAF-4152-D498-DD37016B8975}"/>
              </a:ext>
            </a:extLst>
          </p:cNvPr>
          <p:cNvSpPr>
            <a:spLocks noGrp="1"/>
          </p:cNvSpPr>
          <p:nvPr>
            <p:ph idx="1"/>
          </p:nvPr>
        </p:nvSpPr>
        <p:spPr/>
        <p:txBody>
          <a:bodyPr>
            <a:normAutofit/>
          </a:bodyPr>
          <a:lstStyle/>
          <a:p>
            <a:pPr>
              <a:lnSpc>
                <a:spcPct val="100000"/>
              </a:lnSpc>
            </a:pPr>
            <a:r>
              <a:rPr lang="ja-JP" altLang="en-US" sz="2400" dirty="0"/>
              <a:t>標準となる準備物は以下の通りです。</a:t>
            </a:r>
            <a:br>
              <a:rPr lang="en-US" altLang="ja-JP" sz="2400" dirty="0"/>
            </a:br>
            <a:r>
              <a:rPr lang="ja-JP" altLang="en-US" sz="2400" dirty="0"/>
              <a:t>実際の実施環境に合わせご準備ください。</a:t>
            </a:r>
            <a:endParaRPr lang="en-US" altLang="ja-JP" sz="2400" dirty="0"/>
          </a:p>
          <a:p>
            <a:pPr>
              <a:lnSpc>
                <a:spcPct val="160000"/>
              </a:lnSpc>
            </a:pPr>
            <a:endParaRPr lang="en-US" altLang="ja-JP" sz="1200" dirty="0"/>
          </a:p>
          <a:p>
            <a:pPr lvl="1">
              <a:lnSpc>
                <a:spcPct val="150000"/>
              </a:lnSpc>
            </a:pPr>
            <a:r>
              <a:rPr lang="ja-JP" altLang="en-US" sz="2000" dirty="0"/>
              <a:t>ディスプレイ（進行スライド表示用）</a:t>
            </a:r>
            <a:endParaRPr lang="en-US" altLang="ja-JP" sz="2000" dirty="0"/>
          </a:p>
          <a:p>
            <a:pPr lvl="1">
              <a:lnSpc>
                <a:spcPct val="150000"/>
              </a:lnSpc>
            </a:pPr>
            <a:r>
              <a:rPr lang="ja-JP" altLang="en-US" sz="2000" dirty="0"/>
              <a:t>大きめの模造紙（発言の記録やメモ書きのため）</a:t>
            </a:r>
            <a:endParaRPr lang="en-US" altLang="ja-JP" sz="2000" dirty="0"/>
          </a:p>
          <a:p>
            <a:pPr lvl="1">
              <a:lnSpc>
                <a:spcPct val="150000"/>
              </a:lnSpc>
            </a:pPr>
            <a:r>
              <a:rPr lang="ja-JP" altLang="en-US" sz="2000" dirty="0"/>
              <a:t>テープ（模造紙固定用）</a:t>
            </a:r>
            <a:endParaRPr lang="en-US" altLang="ja-JP" sz="2000" dirty="0"/>
          </a:p>
          <a:p>
            <a:pPr lvl="1">
              <a:lnSpc>
                <a:spcPct val="150000"/>
              </a:lnSpc>
            </a:pPr>
            <a:r>
              <a:rPr lang="ja-JP" altLang="en-US" sz="2000" dirty="0"/>
              <a:t>ペン（発言の記録やメモ書きのため）</a:t>
            </a:r>
            <a:endParaRPr lang="en-US" altLang="ja-JP" sz="2000" dirty="0"/>
          </a:p>
          <a:p>
            <a:pPr lvl="1">
              <a:lnSpc>
                <a:spcPct val="150000"/>
              </a:lnSpc>
            </a:pPr>
            <a:r>
              <a:rPr lang="ja-JP" altLang="en-US" sz="2000" dirty="0"/>
              <a:t>未来人への変身グッズ（詳細は後述）</a:t>
            </a:r>
          </a:p>
        </p:txBody>
      </p:sp>
      <p:sp>
        <p:nvSpPr>
          <p:cNvPr id="3" name="スライド番号プレースホルダー 2">
            <a:extLst>
              <a:ext uri="{FF2B5EF4-FFF2-40B4-BE49-F238E27FC236}">
                <a16:creationId xmlns:a16="http://schemas.microsoft.com/office/drawing/2014/main" id="{CD3773B1-3C65-54BD-EF3D-0E6E09537C73}"/>
              </a:ext>
            </a:extLst>
          </p:cNvPr>
          <p:cNvSpPr>
            <a:spLocks noGrp="1"/>
          </p:cNvSpPr>
          <p:nvPr>
            <p:ph type="sldNum" sz="quarter" idx="12"/>
          </p:nvPr>
        </p:nvSpPr>
        <p:spPr/>
        <p:txBody>
          <a:bodyPr/>
          <a:lstStyle/>
          <a:p>
            <a:fld id="{43CE1F33-19CE-4414-9E55-507478994FA3}" type="slidenum">
              <a:rPr kumimoji="1" lang="ja-JP" altLang="en-US" smtClean="0"/>
              <a:t>2</a:t>
            </a:fld>
            <a:endParaRPr kumimoji="1" lang="ja-JP" altLang="en-US"/>
          </a:p>
        </p:txBody>
      </p:sp>
      <p:sp>
        <p:nvSpPr>
          <p:cNvPr id="2" name="正方形/長方形 1">
            <a:extLst>
              <a:ext uri="{FF2B5EF4-FFF2-40B4-BE49-F238E27FC236}">
                <a16:creationId xmlns:a16="http://schemas.microsoft.com/office/drawing/2014/main" id="{BE3F4F22-00ED-2A4F-F3C6-278F977A5ADF}"/>
              </a:ext>
            </a:extLst>
          </p:cNvPr>
          <p:cNvSpPr/>
          <p:nvPr/>
        </p:nvSpPr>
        <p:spPr>
          <a:xfrm>
            <a:off x="645795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sp>
        <p:nvSpPr>
          <p:cNvPr id="6" name="正方形/長方形 5">
            <a:extLst>
              <a:ext uri="{FF2B5EF4-FFF2-40B4-BE49-F238E27FC236}">
                <a16:creationId xmlns:a16="http://schemas.microsoft.com/office/drawing/2014/main" id="{DA7E6DF2-AB47-9470-DF3F-EF100B5BF883}"/>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6072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D4D8848-14DA-19D5-C5AA-7692F3D04F32}"/>
              </a:ext>
            </a:extLst>
          </p:cNvPr>
          <p:cNvSpPr>
            <a:spLocks noGrp="1"/>
          </p:cNvSpPr>
          <p:nvPr>
            <p:ph type="title"/>
          </p:nvPr>
        </p:nvSpPr>
        <p:spPr/>
        <p:txBody>
          <a:bodyPr/>
          <a:lstStyle/>
          <a:p>
            <a:r>
              <a:rPr lang="ja-JP" altLang="en-US"/>
              <a:t>まとめ</a:t>
            </a:r>
          </a:p>
        </p:txBody>
      </p:sp>
    </p:spTree>
    <p:extLst>
      <p:ext uri="{BB962C8B-B14F-4D97-AF65-F5344CB8AC3E}">
        <p14:creationId xmlns:p14="http://schemas.microsoft.com/office/powerpoint/2010/main" val="1248215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AA278-EA4F-2F1D-C409-731CE1455D35}"/>
              </a:ext>
            </a:extLst>
          </p:cNvPr>
          <p:cNvSpPr>
            <a:spLocks noGrp="1"/>
          </p:cNvSpPr>
          <p:nvPr>
            <p:ph type="title"/>
          </p:nvPr>
        </p:nvSpPr>
        <p:spPr/>
        <p:txBody>
          <a:bodyPr>
            <a:normAutofit/>
          </a:bodyPr>
          <a:lstStyle/>
          <a:p>
            <a:r>
              <a:rPr kumimoji="1" lang="ja-JP" altLang="en-US" sz="2600"/>
              <a:t>①フューチャー・デザインについて（おさらい）</a:t>
            </a:r>
          </a:p>
        </p:txBody>
      </p:sp>
      <p:sp>
        <p:nvSpPr>
          <p:cNvPr id="4" name="スライド番号プレースホルダー 3">
            <a:extLst>
              <a:ext uri="{FF2B5EF4-FFF2-40B4-BE49-F238E27FC236}">
                <a16:creationId xmlns:a16="http://schemas.microsoft.com/office/drawing/2014/main" id="{FF96F7FF-1A7D-D100-64EA-4D61ACD04DA3}"/>
              </a:ext>
            </a:extLst>
          </p:cNvPr>
          <p:cNvSpPr>
            <a:spLocks noGrp="1"/>
          </p:cNvSpPr>
          <p:nvPr>
            <p:ph type="sldNum" sz="quarter" idx="12"/>
          </p:nvPr>
        </p:nvSpPr>
        <p:spPr/>
        <p:txBody>
          <a:bodyPr/>
          <a:lstStyle/>
          <a:p>
            <a:fld id="{43CE1F33-19CE-4414-9E55-507478994FA3}" type="slidenum">
              <a:rPr kumimoji="1" lang="ja-JP" altLang="en-US" smtClean="0"/>
              <a:t>30</a:t>
            </a:fld>
            <a:endParaRPr kumimoji="1" lang="ja-JP" altLang="en-US"/>
          </a:p>
        </p:txBody>
      </p:sp>
      <p:sp>
        <p:nvSpPr>
          <p:cNvPr id="21" name="四角形: 角を丸くする 20">
            <a:extLst>
              <a:ext uri="{FF2B5EF4-FFF2-40B4-BE49-F238E27FC236}">
                <a16:creationId xmlns:a16="http://schemas.microsoft.com/office/drawing/2014/main" id="{B9BD3445-9AB8-82F8-50C3-CE97652154A7}"/>
              </a:ext>
            </a:extLst>
          </p:cNvPr>
          <p:cNvSpPr/>
          <p:nvPr/>
        </p:nvSpPr>
        <p:spPr>
          <a:xfrm>
            <a:off x="7992960" y="3180700"/>
            <a:ext cx="685800" cy="6858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未来</a:t>
            </a:r>
          </a:p>
        </p:txBody>
      </p:sp>
      <p:sp>
        <p:nvSpPr>
          <p:cNvPr id="22" name="四角形: 角を丸くする 21">
            <a:extLst>
              <a:ext uri="{FF2B5EF4-FFF2-40B4-BE49-F238E27FC236}">
                <a16:creationId xmlns:a16="http://schemas.microsoft.com/office/drawing/2014/main" id="{6C8050F1-10A0-8414-6A3E-F9D6F3419329}"/>
              </a:ext>
            </a:extLst>
          </p:cNvPr>
          <p:cNvSpPr/>
          <p:nvPr/>
        </p:nvSpPr>
        <p:spPr>
          <a:xfrm>
            <a:off x="6820047" y="3180700"/>
            <a:ext cx="685800" cy="685800"/>
          </a:xfrm>
          <a:prstGeom prst="roundRect">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現在</a:t>
            </a:r>
          </a:p>
        </p:txBody>
      </p:sp>
      <p:sp>
        <p:nvSpPr>
          <p:cNvPr id="23" name="四角形: 角を丸くする 22">
            <a:extLst>
              <a:ext uri="{FF2B5EF4-FFF2-40B4-BE49-F238E27FC236}">
                <a16:creationId xmlns:a16="http://schemas.microsoft.com/office/drawing/2014/main" id="{013C8EBC-F3C3-B3D6-FD6E-B282252B1796}"/>
              </a:ext>
            </a:extLst>
          </p:cNvPr>
          <p:cNvSpPr/>
          <p:nvPr/>
        </p:nvSpPr>
        <p:spPr>
          <a:xfrm>
            <a:off x="5628838" y="3180700"/>
            <a:ext cx="685800" cy="68580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a:t>過去</a:t>
            </a:r>
          </a:p>
        </p:txBody>
      </p:sp>
      <p:sp>
        <p:nvSpPr>
          <p:cNvPr id="24" name="矢印: 下カーブ 23">
            <a:extLst>
              <a:ext uri="{FF2B5EF4-FFF2-40B4-BE49-F238E27FC236}">
                <a16:creationId xmlns:a16="http://schemas.microsoft.com/office/drawing/2014/main" id="{29FF7B93-B158-BEB6-CC1C-5F07D3AE2E20}"/>
              </a:ext>
            </a:extLst>
          </p:cNvPr>
          <p:cNvSpPr/>
          <p:nvPr/>
        </p:nvSpPr>
        <p:spPr>
          <a:xfrm>
            <a:off x="7162947" y="2504885"/>
            <a:ext cx="1329324" cy="548640"/>
          </a:xfrm>
          <a:prstGeom prst="curvedDownArrow">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25" name="矢印: 下カーブ 24">
            <a:extLst>
              <a:ext uri="{FF2B5EF4-FFF2-40B4-BE49-F238E27FC236}">
                <a16:creationId xmlns:a16="http://schemas.microsoft.com/office/drawing/2014/main" id="{04E2049C-1C64-737C-9D84-F4F87E3CBB1C}"/>
              </a:ext>
            </a:extLst>
          </p:cNvPr>
          <p:cNvSpPr/>
          <p:nvPr/>
        </p:nvSpPr>
        <p:spPr>
          <a:xfrm rot="10800000">
            <a:off x="5971738" y="3956795"/>
            <a:ext cx="1329324" cy="548640"/>
          </a:xfrm>
          <a:prstGeom prst="curvedDown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26" name="矢印: 下カーブ 25">
            <a:extLst>
              <a:ext uri="{FF2B5EF4-FFF2-40B4-BE49-F238E27FC236}">
                <a16:creationId xmlns:a16="http://schemas.microsoft.com/office/drawing/2014/main" id="{66112FCF-3CCC-DC32-B94E-AC205FA8FAF5}"/>
              </a:ext>
            </a:extLst>
          </p:cNvPr>
          <p:cNvSpPr/>
          <p:nvPr/>
        </p:nvSpPr>
        <p:spPr>
          <a:xfrm rot="10800000">
            <a:off x="7090758" y="3956796"/>
            <a:ext cx="1329324" cy="548640"/>
          </a:xfrm>
          <a:prstGeom prst="curved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30" name="二等辺三角形 29">
            <a:extLst>
              <a:ext uri="{FF2B5EF4-FFF2-40B4-BE49-F238E27FC236}">
                <a16:creationId xmlns:a16="http://schemas.microsoft.com/office/drawing/2014/main" id="{CBF4F75B-DF81-646B-C69C-4EA37A6679F2}"/>
              </a:ext>
            </a:extLst>
          </p:cNvPr>
          <p:cNvSpPr/>
          <p:nvPr/>
        </p:nvSpPr>
        <p:spPr>
          <a:xfrm rot="5400000">
            <a:off x="6115063" y="3319345"/>
            <a:ext cx="685800" cy="40851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1" name="二等辺三角形 30">
            <a:extLst>
              <a:ext uri="{FF2B5EF4-FFF2-40B4-BE49-F238E27FC236}">
                <a16:creationId xmlns:a16="http://schemas.microsoft.com/office/drawing/2014/main" id="{700075C2-C2CB-8FE6-2DD8-522EADFBB84D}"/>
              </a:ext>
            </a:extLst>
          </p:cNvPr>
          <p:cNvSpPr/>
          <p:nvPr/>
        </p:nvSpPr>
        <p:spPr>
          <a:xfrm rot="5400000">
            <a:off x="7312362" y="3319345"/>
            <a:ext cx="685800" cy="408515"/>
          </a:xfrm>
          <a:prstGeom prst="triangl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2" name="二等辺三角形 31">
            <a:extLst>
              <a:ext uri="{FF2B5EF4-FFF2-40B4-BE49-F238E27FC236}">
                <a16:creationId xmlns:a16="http://schemas.microsoft.com/office/drawing/2014/main" id="{F93465AA-1464-38A1-F4D3-758097164C05}"/>
              </a:ext>
            </a:extLst>
          </p:cNvPr>
          <p:cNvSpPr/>
          <p:nvPr/>
        </p:nvSpPr>
        <p:spPr>
          <a:xfrm rot="5400000">
            <a:off x="8477959" y="3319343"/>
            <a:ext cx="685800" cy="408515"/>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正方形/長方形 4">
            <a:extLst>
              <a:ext uri="{FF2B5EF4-FFF2-40B4-BE49-F238E27FC236}">
                <a16:creationId xmlns:a16="http://schemas.microsoft.com/office/drawing/2014/main" id="{AEBFD002-1EC7-1C99-A208-294D8257BE66}"/>
              </a:ext>
            </a:extLst>
          </p:cNvPr>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コンテンツ プレースホルダー 2">
            <a:extLst>
              <a:ext uri="{FF2B5EF4-FFF2-40B4-BE49-F238E27FC236}">
                <a16:creationId xmlns:a16="http://schemas.microsoft.com/office/drawing/2014/main" id="{E1DEF24C-AB66-1B84-14AA-F1DDC2101AA3}"/>
              </a:ext>
            </a:extLst>
          </p:cNvPr>
          <p:cNvSpPr>
            <a:spLocks noGrp="1"/>
          </p:cNvSpPr>
          <p:nvPr>
            <p:ph idx="1"/>
          </p:nvPr>
        </p:nvSpPr>
        <p:spPr>
          <a:xfrm>
            <a:off x="416069" y="1291472"/>
            <a:ext cx="5167067" cy="4885491"/>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将来世代が、</a:t>
            </a: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私</a:t>
            </a: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たちに</a:t>
            </a:r>
            <a:endParaRPr kumimoji="1" lang="en-US" altLang="ja-JP"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「ありがとう」と感謝したくなる社会</a:t>
            </a:r>
            <a:endParaRPr kumimoji="1" lang="en-US" altLang="ja-JP"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を</a:t>
            </a: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デザイン</a:t>
            </a: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してみませんか？</a:t>
            </a:r>
            <a:endParaRPr kumimoji="1" lang="en-US" altLang="ja-JP" sz="20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私</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たち</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が</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持続可能な社会を考え</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る</a:t>
            </a:r>
            <a:r>
              <a:rPr lang="ja-JP" altLang="en-US" sz="1400" kern="100" dirty="0">
                <a:latin typeface="HGS明朝E" panose="02020900000000000000" pitchFamily="18" charset="-128"/>
                <a:ea typeface="HGS明朝E" panose="02020900000000000000" pitchFamily="18" charset="-128"/>
                <a:cs typeface="Times New Roman" panose="02020603050405020304" pitchFamily="18" charset="0"/>
              </a:rPr>
              <a:t>時</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に</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近視眼的な意思決定を</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してしまうと</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気付かないうちに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将来世代に負の影響</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en-US" sz="1400" b="0" i="0"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将来失敗</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を与えて</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しまうことに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なりかねません。</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こうした</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将来失敗を回避するために、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現世代の議論の中に</a:t>
            </a:r>
            <a:r>
              <a:rPr kumimoji="1" lang="ja-JP" altLang="ja-JP" sz="1800" b="1" i="0"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仮想将来世代</a:t>
            </a:r>
            <a:r>
              <a:rPr kumimoji="1" lang="ja-JP" altLang="ja-JP" sz="18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を参加させ</a:t>
            </a:r>
            <a:r>
              <a:rPr lang="ja-JP" altLang="en-US" sz="1800" b="1" kern="100" dirty="0">
                <a:latin typeface="HGS明朝E" panose="02020900000000000000" pitchFamily="18" charset="-128"/>
                <a:ea typeface="HGS明朝E" panose="02020900000000000000" pitchFamily="18" charset="-128"/>
                <a:cs typeface="Times New Roman" panose="02020603050405020304" pitchFamily="18" charset="0"/>
              </a:rPr>
              <a:t>、</a:t>
            </a:r>
            <a:endParaRPr lang="en-US" altLang="ja-JP" sz="1800" b="1" kern="100" dirty="0">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未来について「将来世代の視点で」考える</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ことで</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将来世代の利益も踏まえた意思決定を行</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えるようにする、</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言い換えれば、</a:t>
            </a:r>
            <a:r>
              <a:rPr lang="ja-JP" altLang="en-US" sz="1800" b="1" kern="100" dirty="0">
                <a:latin typeface="HGS明朝E" panose="02020900000000000000" pitchFamily="18" charset="-128"/>
                <a:ea typeface="HGS明朝E" panose="02020900000000000000" pitchFamily="18" charset="-128"/>
                <a:cs typeface="Times New Roman" panose="02020603050405020304" pitchFamily="18" charset="0"/>
              </a:rPr>
              <a:t>将来可能性</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を発揮できる社会をつくる、</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これがフューチャー・デザインの基本的な</a:t>
            </a:r>
            <a:r>
              <a:rPr lang="ja-JP" altLang="en-US" sz="1400" kern="100" dirty="0">
                <a:latin typeface="HGS明朝E" panose="02020900000000000000" pitchFamily="18" charset="-128"/>
                <a:ea typeface="HGS明朝E" panose="02020900000000000000" pitchFamily="18" charset="-128"/>
                <a:cs typeface="Times New Roman" panose="02020603050405020304" pitchFamily="18" charset="0"/>
              </a:rPr>
              <a:t>考え方</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です。</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indent="0">
              <a:lnSpc>
                <a:spcPct val="100000"/>
              </a:lnSpc>
              <a:spcAft>
                <a:spcPts val="0"/>
              </a:spcAft>
              <a:buNone/>
              <a:defRPr/>
            </a:pPr>
            <a:endParaRPr lang="ja-JP" altLang="en-US" sz="1500" dirty="0">
              <a:solidFill>
                <a:prstClr val="black"/>
              </a:solidFill>
              <a:latin typeface="HGS明朝E" panose="02020900000000000000" pitchFamily="18" charset="-128"/>
              <a:ea typeface="HGS明朝E" panose="02020900000000000000" pitchFamily="18" charset="-128"/>
            </a:endParaRPr>
          </a:p>
        </p:txBody>
      </p:sp>
      <p:sp>
        <p:nvSpPr>
          <p:cNvPr id="7" name="テキスト ボックス 6">
            <a:extLst>
              <a:ext uri="{FF2B5EF4-FFF2-40B4-BE49-F238E27FC236}">
                <a16:creationId xmlns:a16="http://schemas.microsoft.com/office/drawing/2014/main" id="{D8CAF9C0-CFF2-FCB2-56D2-7FC241AD6752}"/>
              </a:ext>
            </a:extLst>
          </p:cNvPr>
          <p:cNvSpPr txBox="1"/>
          <p:nvPr/>
        </p:nvSpPr>
        <p:spPr>
          <a:xfrm>
            <a:off x="7175680" y="1754919"/>
            <a:ext cx="1367682" cy="577081"/>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現在の視点から</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未来を考えると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近視眼的になりやすい</a:t>
            </a:r>
          </a:p>
        </p:txBody>
      </p:sp>
      <p:sp>
        <p:nvSpPr>
          <p:cNvPr id="8" name="テキスト ボックス 7">
            <a:extLst>
              <a:ext uri="{FF2B5EF4-FFF2-40B4-BE49-F238E27FC236}">
                <a16:creationId xmlns:a16="http://schemas.microsoft.com/office/drawing/2014/main" id="{1E57B6D7-D3FB-C179-E4F6-B7E3ADC67CCE}"/>
              </a:ext>
            </a:extLst>
          </p:cNvPr>
          <p:cNvSpPr txBox="1"/>
          <p:nvPr/>
        </p:nvSpPr>
        <p:spPr>
          <a:xfrm>
            <a:off x="7211387" y="4582745"/>
            <a:ext cx="1544012" cy="900246"/>
          </a:xfrm>
          <a:prstGeom prst="rect">
            <a:avLst/>
          </a:prstGeom>
          <a:noFill/>
        </p:spPr>
        <p:txBody>
          <a:bodyPr wrap="none" rtlCol="0">
            <a:spAutoFit/>
          </a:bodyPr>
          <a:lstStyle/>
          <a:p>
            <a:pPr algn="ctr"/>
            <a:r>
              <a:rPr lang="ja-JP" altLang="en-US" sz="1050" b="1" dirty="0">
                <a:latin typeface="Meiryo UI" panose="020B0604030504040204" pitchFamily="50" charset="-128"/>
                <a:ea typeface="Meiryo UI" panose="020B0604030504040204" pitchFamily="50" charset="-128"/>
              </a:rPr>
              <a:t>②フューチャー・デザイン</a:t>
            </a:r>
            <a:endParaRPr lang="en-US" altLang="ja-JP" sz="1050" b="1"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将来世代の視点で考え、</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現世代にメッセージを送る</a:t>
            </a:r>
            <a:endParaRPr lang="en-US" altLang="ja-JP" sz="1050" dirty="0">
              <a:latin typeface="Meiryo UI" panose="020B0604030504040204" pitchFamily="50" charset="-128"/>
              <a:ea typeface="Meiryo UI" panose="020B0604030504040204" pitchFamily="50" charset="-128"/>
            </a:endParaRPr>
          </a:p>
          <a:p>
            <a:pPr algn="ct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「今のうちに～しておこう」</a:t>
            </a:r>
          </a:p>
        </p:txBody>
      </p:sp>
      <p:sp>
        <p:nvSpPr>
          <p:cNvPr id="9" name="テキスト ボックス 8">
            <a:extLst>
              <a:ext uri="{FF2B5EF4-FFF2-40B4-BE49-F238E27FC236}">
                <a16:creationId xmlns:a16="http://schemas.microsoft.com/office/drawing/2014/main" id="{7BD17E3B-2774-2E86-057D-69452D70136C}"/>
              </a:ext>
            </a:extLst>
          </p:cNvPr>
          <p:cNvSpPr txBox="1"/>
          <p:nvPr/>
        </p:nvSpPr>
        <p:spPr>
          <a:xfrm>
            <a:off x="5758286" y="4584754"/>
            <a:ext cx="1518365" cy="900246"/>
          </a:xfrm>
          <a:prstGeom prst="rect">
            <a:avLst/>
          </a:prstGeom>
          <a:noFill/>
        </p:spPr>
        <p:txBody>
          <a:bodyPr wrap="none" rtlCol="0">
            <a:spAutoFit/>
          </a:bodyPr>
          <a:lstStyle/>
          <a:p>
            <a:pPr algn="ctr"/>
            <a:r>
              <a:rPr lang="ja-JP" altLang="en-US" sz="1050" b="1">
                <a:latin typeface="Meiryo UI" panose="020B0604030504040204" pitchFamily="50" charset="-128"/>
                <a:ea typeface="Meiryo UI" panose="020B0604030504040204" pitchFamily="50" charset="-128"/>
              </a:rPr>
              <a:t>①パスト・デザイン</a:t>
            </a:r>
            <a:endParaRPr lang="en-US" altLang="ja-JP" sz="1050" b="1">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現在の視点から</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過去世代に</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メッセージを送る</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「～しておいて欲しかった」</a:t>
            </a:r>
          </a:p>
        </p:txBody>
      </p:sp>
      <p:sp>
        <p:nvSpPr>
          <p:cNvPr id="3" name="正方形/長方形 2">
            <a:extLst>
              <a:ext uri="{FF2B5EF4-FFF2-40B4-BE49-F238E27FC236}">
                <a16:creationId xmlns:a16="http://schemas.microsoft.com/office/drawing/2014/main" id="{07DE67B4-84D1-F0E7-92BC-E6521F064A05}"/>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25248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77A113-DA3F-5FC2-F997-0B884AABE9FB}"/>
              </a:ext>
            </a:extLst>
          </p:cNvPr>
          <p:cNvSpPr>
            <a:spLocks noGrp="1"/>
          </p:cNvSpPr>
          <p:nvPr>
            <p:ph type="title"/>
          </p:nvPr>
        </p:nvSpPr>
        <p:spPr/>
        <p:txBody>
          <a:bodyPr/>
          <a:lstStyle/>
          <a:p>
            <a:r>
              <a:rPr kumimoji="1" lang="ja-JP" altLang="en-US"/>
              <a:t>②振返り</a:t>
            </a:r>
          </a:p>
        </p:txBody>
      </p:sp>
      <p:sp>
        <p:nvSpPr>
          <p:cNvPr id="3" name="コンテンツ プレースホルダー 2">
            <a:extLst>
              <a:ext uri="{FF2B5EF4-FFF2-40B4-BE49-F238E27FC236}">
                <a16:creationId xmlns:a16="http://schemas.microsoft.com/office/drawing/2014/main" id="{6F96284A-6279-55E5-D274-9AD7A35C2AB0}"/>
              </a:ext>
            </a:extLst>
          </p:cNvPr>
          <p:cNvSpPr>
            <a:spLocks noGrp="1"/>
          </p:cNvSpPr>
          <p:nvPr>
            <p:ph idx="1"/>
          </p:nvPr>
        </p:nvSpPr>
        <p:spPr/>
        <p:txBody>
          <a:bodyPr/>
          <a:lstStyle/>
          <a:p>
            <a:pPr>
              <a:lnSpc>
                <a:spcPct val="150000"/>
              </a:lnSpc>
            </a:pPr>
            <a:r>
              <a:rPr lang="ja-JP" altLang="en-US" sz="2400"/>
              <a:t>フューチャー・デザインを体験してどう感じたか、　参加者のみなさんで共有しましょう。</a:t>
            </a:r>
            <a:endParaRPr lang="en-US" altLang="ja-JP" sz="2400"/>
          </a:p>
          <a:p>
            <a:endParaRPr lang="ja-JP" altLang="en-US" sz="2400"/>
          </a:p>
          <a:p>
            <a:r>
              <a:rPr lang="ja-JP" altLang="en-US" sz="2400"/>
              <a:t>振返りの問い例：</a:t>
            </a:r>
          </a:p>
          <a:p>
            <a:pPr lvl="1">
              <a:lnSpc>
                <a:spcPct val="150000"/>
              </a:lnSpc>
            </a:pPr>
            <a:r>
              <a:rPr lang="ja-JP" altLang="en-US" sz="2000" b="1"/>
              <a:t>未来人になって考えることで、普段とどのような違いがありましたか？</a:t>
            </a:r>
          </a:p>
          <a:p>
            <a:pPr lvl="1">
              <a:lnSpc>
                <a:spcPct val="150000"/>
              </a:lnSpc>
            </a:pPr>
            <a:r>
              <a:rPr lang="ja-JP" altLang="en-US" sz="2000" b="1"/>
              <a:t>どのような時にフューチャー・デザインを使ってみたいでしょうか？</a:t>
            </a:r>
          </a:p>
        </p:txBody>
      </p:sp>
      <p:sp>
        <p:nvSpPr>
          <p:cNvPr id="4" name="スライド番号プレースホルダー 3">
            <a:extLst>
              <a:ext uri="{FF2B5EF4-FFF2-40B4-BE49-F238E27FC236}">
                <a16:creationId xmlns:a16="http://schemas.microsoft.com/office/drawing/2014/main" id="{82F02C50-69AF-84F3-A7F3-F6305E3195C5}"/>
              </a:ext>
            </a:extLst>
          </p:cNvPr>
          <p:cNvSpPr>
            <a:spLocks noGrp="1"/>
          </p:cNvSpPr>
          <p:nvPr>
            <p:ph type="sldNum" sz="quarter" idx="12"/>
          </p:nvPr>
        </p:nvSpPr>
        <p:spPr/>
        <p:txBody>
          <a:bodyPr/>
          <a:lstStyle/>
          <a:p>
            <a:fld id="{43CE1F33-19CE-4414-9E55-507478994FA3}" type="slidenum">
              <a:rPr kumimoji="1" lang="ja-JP" altLang="en-US" smtClean="0"/>
              <a:t>31</a:t>
            </a:fld>
            <a:endParaRPr kumimoji="1" lang="ja-JP" altLang="en-US"/>
          </a:p>
        </p:txBody>
      </p:sp>
    </p:spTree>
    <p:extLst>
      <p:ext uri="{BB962C8B-B14F-4D97-AF65-F5344CB8AC3E}">
        <p14:creationId xmlns:p14="http://schemas.microsoft.com/office/powerpoint/2010/main" val="15614521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FD53C8D-BFD3-B81B-F510-2AD9CB1B7749}"/>
              </a:ext>
            </a:extLst>
          </p:cNvPr>
          <p:cNvSpPr>
            <a:spLocks noGrp="1"/>
          </p:cNvSpPr>
          <p:nvPr>
            <p:ph type="sldNum" sz="quarter" idx="12"/>
          </p:nvPr>
        </p:nvSpPr>
        <p:spPr/>
        <p:txBody>
          <a:bodyPr/>
          <a:lstStyle/>
          <a:p>
            <a:fld id="{43CE1F33-19CE-4414-9E55-507478994FA3}" type="slidenum">
              <a:rPr kumimoji="1" lang="ja-JP" altLang="en-US" smtClean="0"/>
              <a:t>32</a:t>
            </a:fld>
            <a:endParaRPr kumimoji="1" lang="ja-JP" altLang="en-US"/>
          </a:p>
        </p:txBody>
      </p:sp>
      <p:sp>
        <p:nvSpPr>
          <p:cNvPr id="2" name="正方形/長方形 1">
            <a:extLst>
              <a:ext uri="{FF2B5EF4-FFF2-40B4-BE49-F238E27FC236}">
                <a16:creationId xmlns:a16="http://schemas.microsoft.com/office/drawing/2014/main" id="{831D7279-FEB4-24A6-7476-5DC51D5FE877}"/>
              </a:ext>
            </a:extLst>
          </p:cNvPr>
          <p:cNvSpPr/>
          <p:nvPr/>
        </p:nvSpPr>
        <p:spPr>
          <a:xfrm>
            <a:off x="0" y="85725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endParaRPr lang="ja-JP" altLang="en-US" sz="17924">
              <a:solidFill>
                <a:schemeClr val="bg1"/>
              </a:solidFill>
            </a:endParaRPr>
          </a:p>
        </p:txBody>
      </p:sp>
      <p:sp>
        <p:nvSpPr>
          <p:cNvPr id="3" name="タイトル 4">
            <a:extLst>
              <a:ext uri="{FF2B5EF4-FFF2-40B4-BE49-F238E27FC236}">
                <a16:creationId xmlns:a16="http://schemas.microsoft.com/office/drawing/2014/main" id="{FDCE8B84-F244-AF0F-ADC7-9F7006C52F18}"/>
              </a:ext>
            </a:extLst>
          </p:cNvPr>
          <p:cNvSpPr txBox="1">
            <a:spLocks/>
          </p:cNvSpPr>
          <p:nvPr/>
        </p:nvSpPr>
        <p:spPr>
          <a:xfrm>
            <a:off x="1602000" y="2700000"/>
            <a:ext cx="5940000" cy="1458000"/>
          </a:xfrm>
          <a:prstGeom prst="rect">
            <a:avLst/>
          </a:prstGeom>
        </p:spPr>
        <p:txBody>
          <a:bodyPr vert="horz" wrap="none" lIns="68580" tIns="34290" rIns="68580" bIns="34290" rtlCol="0" anchor="b">
            <a:noAutofit/>
          </a:bodyPr>
          <a:lstStyle>
            <a:lvl1pPr algn="l" defTabSz="914400" rtl="0" eaLnBrk="1" latinLnBrk="0" hangingPunct="1">
              <a:lnSpc>
                <a:spcPct val="90000"/>
              </a:lnSpc>
              <a:spcBef>
                <a:spcPct val="0"/>
              </a:spcBef>
              <a:buNone/>
              <a:defRPr kumimoji="1" sz="4000" kern="1200">
                <a:solidFill>
                  <a:schemeClr val="tx1"/>
                </a:solidFill>
                <a:latin typeface="+mj-lt"/>
                <a:ea typeface="+mj-ea"/>
                <a:cs typeface="+mj-cs"/>
              </a:defRPr>
            </a:lvl1pPr>
          </a:lstStyle>
          <a:p>
            <a:pPr algn="ctr">
              <a:lnSpc>
                <a:spcPct val="120000"/>
              </a:lnSpc>
            </a:pPr>
            <a:br>
              <a:rPr lang="ja-JP" altLang="en-US" sz="3000" b="1"/>
            </a:br>
            <a:r>
              <a:rPr lang="ja-JP" altLang="en-US" sz="3000" b="1"/>
              <a:t>未来の人々が私たちに</a:t>
            </a:r>
            <a:br>
              <a:rPr lang="en-US" altLang="ja-JP" sz="3000" b="1"/>
            </a:br>
            <a:r>
              <a:rPr lang="ja-JP" altLang="en-US" sz="3000" b="1"/>
              <a:t>「ありがとう」と言いたくなる社会を、</a:t>
            </a:r>
            <a:br>
              <a:rPr lang="ja-JP" altLang="en-US" sz="3000" b="1"/>
            </a:br>
            <a:r>
              <a:rPr lang="ja-JP" altLang="en-US" sz="3000" b="1"/>
              <a:t>一緒にデザインしていきましょう。</a:t>
            </a:r>
          </a:p>
        </p:txBody>
      </p:sp>
      <p:sp>
        <p:nvSpPr>
          <p:cNvPr id="7" name="円弧 6">
            <a:extLst>
              <a:ext uri="{FF2B5EF4-FFF2-40B4-BE49-F238E27FC236}">
                <a16:creationId xmlns:a16="http://schemas.microsoft.com/office/drawing/2014/main" id="{42041EBF-7AE0-AD2A-72AB-289939E916E5}"/>
              </a:ext>
            </a:extLst>
          </p:cNvPr>
          <p:cNvSpPr/>
          <p:nvPr/>
        </p:nvSpPr>
        <p:spPr>
          <a:xfrm>
            <a:off x="765000" y="1673805"/>
            <a:ext cx="7614000" cy="3510390"/>
          </a:xfrm>
          <a:prstGeom prst="arc">
            <a:avLst>
              <a:gd name="adj1" fmla="val 21581016"/>
              <a:gd name="adj2" fmla="val 20030910"/>
            </a:avLst>
          </a:prstGeom>
          <a:ln w="127000" cap="rnd">
            <a:solidFill>
              <a:schemeClr val="accent5">
                <a:lumMod val="60000"/>
                <a:lumOff val="40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350"/>
          </a:p>
        </p:txBody>
      </p:sp>
      <p:sp>
        <p:nvSpPr>
          <p:cNvPr id="9" name="ハート 8">
            <a:extLst>
              <a:ext uri="{FF2B5EF4-FFF2-40B4-BE49-F238E27FC236}">
                <a16:creationId xmlns:a16="http://schemas.microsoft.com/office/drawing/2014/main" id="{C6A9E216-8209-0B9E-CB8E-0E7D994B249F}"/>
              </a:ext>
            </a:extLst>
          </p:cNvPr>
          <p:cNvSpPr/>
          <p:nvPr/>
        </p:nvSpPr>
        <p:spPr>
          <a:xfrm>
            <a:off x="7329910" y="1635576"/>
            <a:ext cx="1261184" cy="1113598"/>
          </a:xfrm>
          <a:prstGeom prst="hear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338511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8E0B20-FA55-0FB4-5303-3FFC6F956605}"/>
              </a:ext>
            </a:extLst>
          </p:cNvPr>
          <p:cNvSpPr>
            <a:spLocks noGrp="1"/>
          </p:cNvSpPr>
          <p:nvPr>
            <p:ph type="title"/>
          </p:nvPr>
        </p:nvSpPr>
        <p:spPr/>
        <p:txBody>
          <a:bodyPr/>
          <a:lstStyle/>
          <a:p>
            <a:r>
              <a:rPr kumimoji="1" lang="ja-JP" altLang="en-US"/>
              <a:t>参考</a:t>
            </a:r>
            <a:r>
              <a:rPr lang="ja-JP" altLang="en-US"/>
              <a:t>資料</a:t>
            </a:r>
            <a:endParaRPr kumimoji="1" lang="ja-JP" altLang="en-US"/>
          </a:p>
        </p:txBody>
      </p:sp>
      <p:sp>
        <p:nvSpPr>
          <p:cNvPr id="3" name="コンテンツ プレースホルダー 2">
            <a:extLst>
              <a:ext uri="{FF2B5EF4-FFF2-40B4-BE49-F238E27FC236}">
                <a16:creationId xmlns:a16="http://schemas.microsoft.com/office/drawing/2014/main" id="{E273D7BC-D617-EF7B-A397-6E964A486825}"/>
              </a:ext>
            </a:extLst>
          </p:cNvPr>
          <p:cNvSpPr>
            <a:spLocks noGrp="1"/>
          </p:cNvSpPr>
          <p:nvPr>
            <p:ph idx="1"/>
          </p:nvPr>
        </p:nvSpPr>
        <p:spPr/>
        <p:txBody>
          <a:bodyPr>
            <a:normAutofit/>
          </a:bodyPr>
          <a:lstStyle/>
          <a:p>
            <a:pPr marL="0" indent="0">
              <a:buNone/>
            </a:pPr>
            <a:r>
              <a:rPr lang="ja-JP" altLang="en-US" sz="2400" dirty="0"/>
              <a:t>本資料は以下のみなさまのワークショップ資料を参考に作成しました。</a:t>
            </a:r>
            <a:endParaRPr lang="en-US" altLang="ja-JP" sz="2400" dirty="0"/>
          </a:p>
          <a:p>
            <a:pPr marL="0" indent="0">
              <a:buNone/>
            </a:pPr>
            <a:endParaRPr lang="en-US" altLang="ja-JP" sz="2400" dirty="0"/>
          </a:p>
          <a:p>
            <a:r>
              <a:rPr lang="ja-JP" altLang="en-US" sz="2400" dirty="0"/>
              <a:t>西條辰義 様（京都先端科学大学）</a:t>
            </a:r>
            <a:endParaRPr lang="en-US" altLang="ja-JP" sz="2400" dirty="0"/>
          </a:p>
          <a:p>
            <a:r>
              <a:rPr lang="ja-JP" altLang="en-US" sz="2400" dirty="0"/>
              <a:t>中川善典 様（上智大学）</a:t>
            </a:r>
            <a:endParaRPr lang="en-US" altLang="ja-JP" sz="2400" dirty="0"/>
          </a:p>
          <a:p>
            <a:r>
              <a:rPr lang="ja-JP" altLang="en-US" sz="2400" dirty="0"/>
              <a:t>岡本　剛 様（九州大学）</a:t>
            </a:r>
            <a:endParaRPr lang="en-US" altLang="ja-JP" sz="2400" dirty="0"/>
          </a:p>
          <a:p>
            <a:r>
              <a:rPr lang="ja-JP" altLang="en-US" sz="2400" dirty="0"/>
              <a:t>高橋雅明 様（岩手県矢巾町）</a:t>
            </a:r>
          </a:p>
          <a:p>
            <a:r>
              <a:rPr kumimoji="1" lang="ja-JP" altLang="en-US" sz="2400" dirty="0"/>
              <a:t>文田恵子 様（宮崎県木城町）</a:t>
            </a:r>
          </a:p>
        </p:txBody>
      </p:sp>
      <p:sp>
        <p:nvSpPr>
          <p:cNvPr id="4" name="スライド番号プレースホルダー 3">
            <a:extLst>
              <a:ext uri="{FF2B5EF4-FFF2-40B4-BE49-F238E27FC236}">
                <a16:creationId xmlns:a16="http://schemas.microsoft.com/office/drawing/2014/main" id="{DADDC55A-E571-B60C-8C06-7863D578301F}"/>
              </a:ext>
            </a:extLst>
          </p:cNvPr>
          <p:cNvSpPr>
            <a:spLocks noGrp="1"/>
          </p:cNvSpPr>
          <p:nvPr>
            <p:ph type="sldNum" sz="quarter" idx="12"/>
          </p:nvPr>
        </p:nvSpPr>
        <p:spPr/>
        <p:txBody>
          <a:bodyPr/>
          <a:lstStyle/>
          <a:p>
            <a:fld id="{43CE1F33-19CE-4414-9E55-507478994FA3}" type="slidenum">
              <a:rPr kumimoji="1" lang="ja-JP" altLang="en-US" smtClean="0"/>
              <a:t>33</a:t>
            </a:fld>
            <a:endParaRPr kumimoji="1" lang="ja-JP" altLang="en-US"/>
          </a:p>
        </p:txBody>
      </p:sp>
      <p:sp>
        <p:nvSpPr>
          <p:cNvPr id="6" name="テキスト ボックス 5">
            <a:extLst>
              <a:ext uri="{FF2B5EF4-FFF2-40B4-BE49-F238E27FC236}">
                <a16:creationId xmlns:a16="http://schemas.microsoft.com/office/drawing/2014/main" id="{0E3CC2FE-61A9-DE05-E3E2-5BC10A07444F}"/>
              </a:ext>
            </a:extLst>
          </p:cNvPr>
          <p:cNvSpPr txBox="1"/>
          <p:nvPr/>
        </p:nvSpPr>
        <p:spPr>
          <a:xfrm>
            <a:off x="628650" y="5599883"/>
            <a:ext cx="5264150" cy="415498"/>
          </a:xfrm>
          <a:prstGeom prst="rect">
            <a:avLst/>
          </a:prstGeom>
          <a:noFill/>
        </p:spPr>
        <p:txBody>
          <a:bodyPr wrap="square">
            <a:spAutoFit/>
          </a:bodyPr>
          <a:lstStyle/>
          <a:p>
            <a:r>
              <a:rPr lang="ja-JP" altLang="en-US" sz="1050" dirty="0"/>
              <a:t>中川善典様作成のマニュアル「</a:t>
            </a:r>
            <a:r>
              <a:rPr lang="ja-JP" altLang="en-US" sz="1050" b="0" i="0" dirty="0">
                <a:solidFill>
                  <a:srgbClr val="333333"/>
                </a:solidFill>
                <a:effectLst/>
                <a:latin typeface="Helvetica Neue"/>
              </a:rPr>
              <a:t>フューチャー・デザイン実践のために</a:t>
            </a:r>
            <a:r>
              <a:rPr lang="ja-JP" altLang="en-US" sz="1050" dirty="0"/>
              <a:t>」は</a:t>
            </a:r>
            <a:endParaRPr lang="en-US" altLang="ja-JP" sz="1050" dirty="0"/>
          </a:p>
          <a:p>
            <a:r>
              <a:rPr lang="ja-JP" altLang="en-US" sz="1050" dirty="0"/>
              <a:t>以下の</a:t>
            </a:r>
            <a:r>
              <a:rPr lang="en-US" altLang="ja-JP" sz="1050" dirty="0"/>
              <a:t>URL</a:t>
            </a:r>
            <a:r>
              <a:rPr lang="ja-JP" altLang="en-US" sz="1050" dirty="0"/>
              <a:t>よりご覧いただくことができます。</a:t>
            </a:r>
            <a:endParaRPr lang="en-US" altLang="ja-JP" sz="1050" dirty="0"/>
          </a:p>
        </p:txBody>
      </p:sp>
      <p:sp>
        <p:nvSpPr>
          <p:cNvPr id="5" name="正方形/長方形 4">
            <a:extLst>
              <a:ext uri="{FF2B5EF4-FFF2-40B4-BE49-F238E27FC236}">
                <a16:creationId xmlns:a16="http://schemas.microsoft.com/office/drawing/2014/main" id="{636999F6-8EF2-B8B9-378B-E1025D35061D}"/>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B676B5B1-BD3B-CAAC-40CD-5A865F26E262}"/>
              </a:ext>
            </a:extLst>
          </p:cNvPr>
          <p:cNvSpPr txBox="1"/>
          <p:nvPr/>
        </p:nvSpPr>
        <p:spPr>
          <a:xfrm>
            <a:off x="628650" y="5923048"/>
            <a:ext cx="5264150" cy="253916"/>
          </a:xfrm>
          <a:prstGeom prst="rect">
            <a:avLst/>
          </a:prstGeom>
          <a:noFill/>
        </p:spPr>
        <p:txBody>
          <a:bodyPr wrap="square">
            <a:spAutoFit/>
          </a:bodyPr>
          <a:lstStyle/>
          <a:p>
            <a:r>
              <a:rPr lang="en-US" altLang="ja-JP" sz="1050" u="sng" dirty="0">
                <a:solidFill>
                  <a:srgbClr val="333333"/>
                </a:solidFill>
                <a:effectLst/>
                <a:latin typeface="Helvetica" panose="020B0604020202020204" pitchFamily="34" charset="0"/>
                <a:ea typeface="ＭＳ Ｐゴシック" panose="020B0600070205080204" pitchFamily="50" charset="-128"/>
                <a:hlinkClick r:id="rId3"/>
              </a:rPr>
              <a:t>https://doi.org/10.20568/0002000037</a:t>
            </a:r>
            <a:endParaRPr lang="en-US" altLang="ja-JP" sz="1050" dirty="0"/>
          </a:p>
        </p:txBody>
      </p:sp>
    </p:spTree>
    <p:extLst>
      <p:ext uri="{BB962C8B-B14F-4D97-AF65-F5344CB8AC3E}">
        <p14:creationId xmlns:p14="http://schemas.microsoft.com/office/powerpoint/2010/main" val="364348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708789B-A4B8-F13D-41A6-DF40D18288C9}"/>
              </a:ext>
            </a:extLst>
          </p:cNvPr>
          <p:cNvSpPr>
            <a:spLocks noGrp="1"/>
          </p:cNvSpPr>
          <p:nvPr>
            <p:ph type="title"/>
          </p:nvPr>
        </p:nvSpPr>
        <p:spPr/>
        <p:txBody>
          <a:bodyPr/>
          <a:lstStyle/>
          <a:p>
            <a:r>
              <a:rPr kumimoji="1" lang="ja-JP" altLang="en-US"/>
              <a:t>スタッフの心得</a:t>
            </a:r>
          </a:p>
        </p:txBody>
      </p:sp>
      <p:sp>
        <p:nvSpPr>
          <p:cNvPr id="3" name="スライド番号プレースホルダー 2">
            <a:extLst>
              <a:ext uri="{FF2B5EF4-FFF2-40B4-BE49-F238E27FC236}">
                <a16:creationId xmlns:a16="http://schemas.microsoft.com/office/drawing/2014/main" id="{484B823D-C075-4FFC-812F-802CAFE73669}"/>
              </a:ext>
            </a:extLst>
          </p:cNvPr>
          <p:cNvSpPr>
            <a:spLocks noGrp="1"/>
          </p:cNvSpPr>
          <p:nvPr>
            <p:ph type="sldNum" sz="quarter" idx="12"/>
          </p:nvPr>
        </p:nvSpPr>
        <p:spPr/>
        <p:txBody>
          <a:bodyPr/>
          <a:lstStyle/>
          <a:p>
            <a:fld id="{43CE1F33-19CE-4414-9E55-507478994FA3}" type="slidenum">
              <a:rPr kumimoji="1" lang="ja-JP" altLang="en-US" smtClean="0"/>
              <a:t>3</a:t>
            </a:fld>
            <a:endParaRPr kumimoji="1" lang="ja-JP" altLang="en-US"/>
          </a:p>
        </p:txBody>
      </p:sp>
      <p:sp>
        <p:nvSpPr>
          <p:cNvPr id="5" name="コンテンツ プレースホルダー 4">
            <a:extLst>
              <a:ext uri="{FF2B5EF4-FFF2-40B4-BE49-F238E27FC236}">
                <a16:creationId xmlns:a16="http://schemas.microsoft.com/office/drawing/2014/main" id="{8F345406-E553-BCD3-413A-6AF7D498D260}"/>
              </a:ext>
            </a:extLst>
          </p:cNvPr>
          <p:cNvSpPr>
            <a:spLocks noGrp="1"/>
          </p:cNvSpPr>
          <p:nvPr>
            <p:ph idx="1"/>
          </p:nvPr>
        </p:nvSpPr>
        <p:spPr/>
        <p:txBody>
          <a:bodyPr>
            <a:normAutofit/>
          </a:bodyPr>
          <a:lstStyle/>
          <a:p>
            <a:pPr>
              <a:lnSpc>
                <a:spcPct val="100000"/>
              </a:lnSpc>
            </a:pPr>
            <a:r>
              <a:rPr lang="ja-JP" altLang="en-US" sz="2400" b="1" dirty="0">
                <a:latin typeface="+mn-ea"/>
              </a:rPr>
              <a:t>現在形・過去形で話す</a:t>
            </a:r>
            <a:r>
              <a:rPr lang="ja-JP" altLang="en-US" sz="2400" dirty="0">
                <a:latin typeface="+mn-ea"/>
              </a:rPr>
              <a:t>ことを心掛けましょう</a:t>
            </a:r>
          </a:p>
          <a:p>
            <a:pPr lvl="1">
              <a:lnSpc>
                <a:spcPct val="100000"/>
              </a:lnSpc>
            </a:pPr>
            <a:r>
              <a:rPr lang="ja-JP" altLang="en-US" sz="1800" dirty="0">
                <a:latin typeface="+mn-ea"/>
              </a:rPr>
              <a:t>未来に飛んでいる間は、</a:t>
            </a:r>
            <a:r>
              <a:rPr lang="ja-JP" altLang="en-US" sz="1800" b="1" dirty="0">
                <a:latin typeface="+mn-ea"/>
              </a:rPr>
              <a:t>未来のことは現在形</a:t>
            </a:r>
            <a:r>
              <a:rPr lang="ja-JP" altLang="en-US" sz="1800" dirty="0">
                <a:latin typeface="+mn-ea"/>
              </a:rPr>
              <a:t>、</a:t>
            </a:r>
            <a:r>
              <a:rPr lang="ja-JP" altLang="en-US" sz="1800" b="1" dirty="0">
                <a:latin typeface="+mn-ea"/>
              </a:rPr>
              <a:t>タイムスリップした日より前の出来事は過去形</a:t>
            </a:r>
            <a:r>
              <a:rPr lang="ja-JP" altLang="en-US" sz="1800" dirty="0">
                <a:latin typeface="+mn-ea"/>
              </a:rPr>
              <a:t>で話します 。話し方を模範的に示すなど、穏やかに知らせましょう。</a:t>
            </a:r>
            <a:endParaRPr lang="en-US" altLang="ja-JP" sz="1800" dirty="0">
              <a:latin typeface="+mn-ea"/>
            </a:endParaRPr>
          </a:p>
          <a:p>
            <a:pPr lvl="1">
              <a:lnSpc>
                <a:spcPct val="100000"/>
              </a:lnSpc>
            </a:pPr>
            <a:r>
              <a:rPr lang="ja-JP" altLang="en-US" sz="1800" dirty="0">
                <a:latin typeface="+mn-ea"/>
              </a:rPr>
              <a:t>スタッフによる会話の修正例</a:t>
            </a:r>
          </a:p>
          <a:p>
            <a:pPr lvl="2">
              <a:lnSpc>
                <a:spcPct val="100000"/>
              </a:lnSpc>
            </a:pPr>
            <a:r>
              <a:rPr lang="ja-JP" altLang="en-US" sz="1600" dirty="0">
                <a:latin typeface="+mn-ea"/>
              </a:rPr>
              <a:t>参加者「</a:t>
            </a:r>
            <a:r>
              <a:rPr lang="en-US" altLang="ja-JP" sz="1600" dirty="0">
                <a:latin typeface="+mn-ea"/>
              </a:rPr>
              <a:t>2050</a:t>
            </a:r>
            <a:r>
              <a:rPr lang="ja-JP" altLang="en-US" sz="1600" dirty="0">
                <a:latin typeface="+mn-ea"/>
              </a:rPr>
              <a:t>年には</a:t>
            </a:r>
            <a:r>
              <a:rPr lang="en-US" altLang="ja-JP" sz="1600" dirty="0">
                <a:latin typeface="+mn-ea"/>
              </a:rPr>
              <a:t>SDGs</a:t>
            </a:r>
            <a:r>
              <a:rPr lang="ja-JP" altLang="en-US" sz="1600" dirty="0">
                <a:latin typeface="+mn-ea"/>
              </a:rPr>
              <a:t>の目標が達成されているはずですよね。」</a:t>
            </a:r>
          </a:p>
          <a:p>
            <a:pPr lvl="2">
              <a:lnSpc>
                <a:spcPct val="100000"/>
              </a:lnSpc>
            </a:pPr>
            <a:r>
              <a:rPr lang="ja-JP" altLang="en-US" sz="1600" dirty="0">
                <a:latin typeface="+mn-ea"/>
              </a:rPr>
              <a:t>スタッフ「そうですね、</a:t>
            </a:r>
            <a:r>
              <a:rPr lang="ja-JP" altLang="en-US" sz="1600" u="sng" dirty="0">
                <a:latin typeface="+mn-ea"/>
              </a:rPr>
              <a:t>今では</a:t>
            </a:r>
            <a:r>
              <a:rPr lang="en-US" altLang="ja-JP" sz="1600" dirty="0">
                <a:latin typeface="+mn-ea"/>
              </a:rPr>
              <a:t>SDGs</a:t>
            </a:r>
            <a:r>
              <a:rPr lang="ja-JP" altLang="en-US" sz="1600" dirty="0">
                <a:latin typeface="+mn-ea"/>
              </a:rPr>
              <a:t>の目標が全て</a:t>
            </a:r>
            <a:r>
              <a:rPr lang="ja-JP" altLang="en-US" sz="1600" u="sng" dirty="0">
                <a:latin typeface="+mn-ea"/>
              </a:rPr>
              <a:t>達成されていて</a:t>
            </a:r>
            <a:r>
              <a:rPr lang="ja-JP" altLang="en-US" sz="1600" dirty="0">
                <a:latin typeface="+mn-ea"/>
              </a:rPr>
              <a:t>、その次の目標が</a:t>
            </a:r>
            <a:r>
              <a:rPr lang="ja-JP" altLang="en-US" sz="1600" u="sng" dirty="0">
                <a:latin typeface="+mn-ea"/>
              </a:rPr>
              <a:t>決められています</a:t>
            </a:r>
            <a:r>
              <a:rPr lang="ja-JP" altLang="en-US" sz="1600" dirty="0">
                <a:latin typeface="+mn-ea"/>
              </a:rPr>
              <a:t>よね。」</a:t>
            </a:r>
            <a:endParaRPr lang="ja-JP" altLang="en-US" dirty="0">
              <a:latin typeface="+mn-ea"/>
            </a:endParaRPr>
          </a:p>
          <a:p>
            <a:pPr>
              <a:lnSpc>
                <a:spcPct val="100000"/>
              </a:lnSpc>
            </a:pPr>
            <a:r>
              <a:rPr lang="ja-JP" altLang="en-US" sz="2400" b="1" dirty="0">
                <a:latin typeface="+mn-ea"/>
              </a:rPr>
              <a:t>参加者が会話を楽しめているか</a:t>
            </a:r>
            <a:r>
              <a:rPr lang="ja-JP" altLang="en-US" sz="2400" dirty="0">
                <a:latin typeface="+mn-ea"/>
              </a:rPr>
              <a:t>気を配りましょう</a:t>
            </a:r>
            <a:endParaRPr lang="en-US" altLang="ja-JP" sz="2400" dirty="0">
              <a:latin typeface="+mn-ea"/>
            </a:endParaRPr>
          </a:p>
          <a:p>
            <a:pPr lvl="1">
              <a:lnSpc>
                <a:spcPct val="100000"/>
              </a:lnSpc>
            </a:pPr>
            <a:r>
              <a:rPr lang="en-US" altLang="ja-JP" sz="1800" dirty="0">
                <a:latin typeface="+mn-ea"/>
              </a:rPr>
              <a:t>FD</a:t>
            </a:r>
            <a:r>
              <a:rPr lang="ja-JP" altLang="en-US" sz="1800" dirty="0">
                <a:latin typeface="+mn-ea"/>
              </a:rPr>
              <a:t>ワークショップは楽しい場です。</a:t>
            </a:r>
            <a:r>
              <a:rPr lang="ja-JP" altLang="en-US" sz="1800" b="1" dirty="0">
                <a:latin typeface="+mn-ea"/>
              </a:rPr>
              <a:t>未来からみて過去に起こった出来事に間違いはありません。</a:t>
            </a:r>
            <a:endParaRPr lang="en-US" altLang="ja-JP" sz="1800" b="1" dirty="0">
              <a:latin typeface="+mn-ea"/>
            </a:endParaRPr>
          </a:p>
          <a:p>
            <a:pPr lvl="1">
              <a:lnSpc>
                <a:spcPct val="100000"/>
              </a:lnSpc>
            </a:pPr>
            <a:r>
              <a:rPr lang="ja-JP" altLang="en-US" sz="1800" dirty="0">
                <a:latin typeface="+mn-ea"/>
              </a:rPr>
              <a:t>あまり発言していない人に話を振るなど、</a:t>
            </a:r>
            <a:r>
              <a:rPr lang="ja-JP" altLang="en-US" sz="1800" b="1" dirty="0">
                <a:latin typeface="+mn-ea"/>
              </a:rPr>
              <a:t>全体で会話できているか</a:t>
            </a:r>
            <a:r>
              <a:rPr lang="ja-JP" altLang="en-US" sz="1800" dirty="0">
                <a:latin typeface="+mn-ea"/>
              </a:rPr>
              <a:t>気をつけましょう。</a:t>
            </a:r>
            <a:endParaRPr lang="en-US" altLang="ja-JP" sz="1800" dirty="0">
              <a:latin typeface="+mn-ea"/>
            </a:endParaRPr>
          </a:p>
          <a:p>
            <a:endParaRPr lang="ja-JP" altLang="en-US" sz="1800" dirty="0">
              <a:latin typeface="+mn-ea"/>
            </a:endParaRPr>
          </a:p>
        </p:txBody>
      </p:sp>
      <p:sp>
        <p:nvSpPr>
          <p:cNvPr id="2" name="正方形/長方形 1">
            <a:extLst>
              <a:ext uri="{FF2B5EF4-FFF2-40B4-BE49-F238E27FC236}">
                <a16:creationId xmlns:a16="http://schemas.microsoft.com/office/drawing/2014/main" id="{6ABF520E-F7C6-CDF1-9551-EBBC03A648B6}"/>
              </a:ext>
            </a:extLst>
          </p:cNvPr>
          <p:cNvSpPr/>
          <p:nvPr/>
        </p:nvSpPr>
        <p:spPr>
          <a:xfrm>
            <a:off x="6457950" y="212400"/>
            <a:ext cx="2431793" cy="45789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主催者の方向けスライド</a:t>
            </a:r>
            <a:endParaRPr lang="en-US" altLang="ja-JP" sz="1200" b="1"/>
          </a:p>
          <a:p>
            <a:pPr algn="ctr"/>
            <a:r>
              <a:rPr lang="en-US" altLang="ja-JP" sz="1050"/>
              <a:t>※</a:t>
            </a:r>
            <a:r>
              <a:rPr lang="ja-JP" altLang="en-US" sz="1050"/>
              <a:t>内容確認後削除可</a:t>
            </a:r>
          </a:p>
        </p:txBody>
      </p:sp>
      <p:sp>
        <p:nvSpPr>
          <p:cNvPr id="6" name="正方形/長方形 5">
            <a:extLst>
              <a:ext uri="{FF2B5EF4-FFF2-40B4-BE49-F238E27FC236}">
                <a16:creationId xmlns:a16="http://schemas.microsoft.com/office/drawing/2014/main" id="{AAB63127-9276-AC2A-5AB4-D41546B05CD6}"/>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895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382A4-5D96-DB65-0A6A-37360FBC8258}"/>
              </a:ext>
            </a:extLst>
          </p:cNvPr>
          <p:cNvSpPr>
            <a:spLocks noGrp="1"/>
          </p:cNvSpPr>
          <p:nvPr>
            <p:ph type="ctrTitle"/>
          </p:nvPr>
        </p:nvSpPr>
        <p:spPr/>
        <p:txBody>
          <a:bodyPr>
            <a:normAutofit/>
          </a:bodyPr>
          <a:lstStyle/>
          <a:p>
            <a:r>
              <a:rPr lang="ja-JP" altLang="en-US" sz="4400" b="1"/>
              <a:t>はじめての</a:t>
            </a:r>
            <a:br>
              <a:rPr lang="en-US" altLang="ja-JP" sz="4400" b="1"/>
            </a:br>
            <a:r>
              <a:rPr lang="ja-JP" altLang="en-US" sz="4400" b="1"/>
              <a:t>フューチャー・デザイン</a:t>
            </a:r>
            <a:endParaRPr kumimoji="1" lang="ja-JP" altLang="en-US" sz="4400" b="1"/>
          </a:p>
        </p:txBody>
      </p:sp>
      <p:sp>
        <p:nvSpPr>
          <p:cNvPr id="3" name="字幕 2">
            <a:extLst>
              <a:ext uri="{FF2B5EF4-FFF2-40B4-BE49-F238E27FC236}">
                <a16:creationId xmlns:a16="http://schemas.microsoft.com/office/drawing/2014/main" id="{569491D2-6922-D18B-2CEA-5631CC813AF3}"/>
              </a:ext>
            </a:extLst>
          </p:cNvPr>
          <p:cNvSpPr>
            <a:spLocks noGrp="1"/>
          </p:cNvSpPr>
          <p:nvPr>
            <p:ph type="subTitle" idx="1"/>
          </p:nvPr>
        </p:nvSpPr>
        <p:spPr/>
        <p:txBody>
          <a:bodyPr/>
          <a:lstStyle/>
          <a:p>
            <a:r>
              <a:rPr kumimoji="1" lang="ja-JP" altLang="en-US" dirty="0"/>
              <a:t>ワークショップ進行資料</a:t>
            </a:r>
            <a:endParaRPr kumimoji="1" lang="en-US" altLang="ja-JP" dirty="0"/>
          </a:p>
          <a:p>
            <a:r>
              <a:rPr lang="ja-JP" altLang="en-US" dirty="0">
                <a:latin typeface="Century Gothic" panose="020B0502020202020204" pitchFamily="34" charset="0"/>
              </a:rPr>
              <a:t>○</a:t>
            </a:r>
            <a:r>
              <a:rPr lang="ja-JP" altLang="en-US" dirty="0"/>
              <a:t>年</a:t>
            </a:r>
            <a:r>
              <a:rPr lang="ja-JP" altLang="en-US" dirty="0">
                <a:latin typeface="Century Gothic" panose="020B0502020202020204" pitchFamily="34" charset="0"/>
              </a:rPr>
              <a:t>○</a:t>
            </a:r>
            <a:r>
              <a:rPr lang="ja-JP" altLang="en-US" dirty="0"/>
              <a:t>月</a:t>
            </a:r>
            <a:r>
              <a:rPr lang="ja-JP" altLang="en-US" dirty="0">
                <a:latin typeface="Century Gothic" panose="020B0502020202020204" pitchFamily="34" charset="0"/>
              </a:rPr>
              <a:t>○</a:t>
            </a:r>
            <a:r>
              <a:rPr lang="ja-JP" altLang="en-US" dirty="0"/>
              <a:t>日</a:t>
            </a:r>
            <a:endParaRPr kumimoji="1" lang="ja-JP" altLang="en-US" dirty="0"/>
          </a:p>
        </p:txBody>
      </p:sp>
      <p:sp>
        <p:nvSpPr>
          <p:cNvPr id="4" name="スライド番号プレースホルダー 3">
            <a:extLst>
              <a:ext uri="{FF2B5EF4-FFF2-40B4-BE49-F238E27FC236}">
                <a16:creationId xmlns:a16="http://schemas.microsoft.com/office/drawing/2014/main" id="{1B1649A7-0DF3-706E-A305-DDE9F816D981}"/>
              </a:ext>
            </a:extLst>
          </p:cNvPr>
          <p:cNvSpPr>
            <a:spLocks noGrp="1"/>
          </p:cNvSpPr>
          <p:nvPr>
            <p:ph type="sldNum" sz="quarter" idx="12"/>
          </p:nvPr>
        </p:nvSpPr>
        <p:spPr/>
        <p:txBody>
          <a:bodyPr/>
          <a:lstStyle/>
          <a:p>
            <a:fld id="{43CE1F33-19CE-4414-9E55-507478994FA3}" type="slidenum">
              <a:rPr kumimoji="1" lang="ja-JP" altLang="en-US" smtClean="0"/>
              <a:t>4</a:t>
            </a:fld>
            <a:endParaRPr kumimoji="1" lang="ja-JP" altLang="en-US"/>
          </a:p>
        </p:txBody>
      </p:sp>
    </p:spTree>
    <p:extLst>
      <p:ext uri="{BB962C8B-B14F-4D97-AF65-F5344CB8AC3E}">
        <p14:creationId xmlns:p14="http://schemas.microsoft.com/office/powerpoint/2010/main" val="7066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29EEC-AEEC-15EC-6087-B958F4455B68}"/>
              </a:ext>
            </a:extLst>
          </p:cNvPr>
          <p:cNvSpPr>
            <a:spLocks noGrp="1"/>
          </p:cNvSpPr>
          <p:nvPr>
            <p:ph type="title"/>
          </p:nvPr>
        </p:nvSpPr>
        <p:spPr/>
        <p:txBody>
          <a:bodyPr/>
          <a:lstStyle/>
          <a:p>
            <a:r>
              <a:rPr kumimoji="1" lang="ja-JP" altLang="en-US"/>
              <a:t>目次</a:t>
            </a:r>
          </a:p>
        </p:txBody>
      </p:sp>
      <p:sp>
        <p:nvSpPr>
          <p:cNvPr id="3" name="コンテンツ プレースホルダー 2">
            <a:extLst>
              <a:ext uri="{FF2B5EF4-FFF2-40B4-BE49-F238E27FC236}">
                <a16:creationId xmlns:a16="http://schemas.microsoft.com/office/drawing/2014/main" id="{03B27D1A-5043-B006-29FA-61120B7C339F}"/>
              </a:ext>
            </a:extLst>
          </p:cNvPr>
          <p:cNvSpPr>
            <a:spLocks noGrp="1"/>
          </p:cNvSpPr>
          <p:nvPr>
            <p:ph idx="1"/>
          </p:nvPr>
        </p:nvSpPr>
        <p:spPr>
          <a:xfrm>
            <a:off x="628650" y="1263192"/>
            <a:ext cx="7886700" cy="4913771"/>
          </a:xfrm>
        </p:spPr>
        <p:txBody>
          <a:bodyPr>
            <a:normAutofit/>
          </a:bodyPr>
          <a:lstStyle/>
          <a:p>
            <a:pPr marL="385754" indent="-385754">
              <a:lnSpc>
                <a:spcPct val="100000"/>
              </a:lnSpc>
              <a:buFont typeface="+mj-lt"/>
              <a:buAutoNum type="arabicPeriod"/>
            </a:pPr>
            <a:r>
              <a:rPr kumimoji="1" lang="ja-JP" altLang="en-US" sz="2400" b="1"/>
              <a:t>はじめに</a:t>
            </a:r>
            <a:endParaRPr kumimoji="1" lang="en-US" altLang="ja-JP" sz="2400" b="1"/>
          </a:p>
          <a:p>
            <a:pPr marL="728645" lvl="1" indent="-385754">
              <a:lnSpc>
                <a:spcPct val="100000"/>
              </a:lnSpc>
              <a:buFont typeface="+mj-ea"/>
              <a:buAutoNum type="circleNumDbPlain"/>
            </a:pPr>
            <a:r>
              <a:rPr kumimoji="1" lang="ja-JP" altLang="en-US" sz="2000"/>
              <a:t>主催者より挨拶</a:t>
            </a:r>
            <a:endParaRPr kumimoji="1" lang="en-US" altLang="ja-JP" sz="2000"/>
          </a:p>
          <a:p>
            <a:pPr marL="728645" lvl="1" indent="-385754">
              <a:lnSpc>
                <a:spcPct val="100000"/>
              </a:lnSpc>
              <a:buFont typeface="+mj-ea"/>
              <a:buAutoNum type="circleNumDbPlain"/>
            </a:pPr>
            <a:r>
              <a:rPr lang="ja-JP" altLang="en-US" sz="2000"/>
              <a:t>フューチャー・デザインとは</a:t>
            </a:r>
            <a:endParaRPr lang="en-US" altLang="ja-JP" sz="2000"/>
          </a:p>
          <a:p>
            <a:pPr marL="728645" lvl="1" indent="-385754">
              <a:lnSpc>
                <a:spcPct val="100000"/>
              </a:lnSpc>
              <a:buFont typeface="+mj-ea"/>
              <a:buAutoNum type="circleNumDbPlain"/>
            </a:pPr>
            <a:r>
              <a:rPr kumimoji="1" lang="ja-JP" altLang="en-US" sz="2000"/>
              <a:t>アイスブレイク</a:t>
            </a:r>
            <a:endParaRPr kumimoji="1" lang="en-US" altLang="ja-JP" sz="2000"/>
          </a:p>
          <a:p>
            <a:pPr marL="385754" indent="-385754">
              <a:lnSpc>
                <a:spcPct val="100000"/>
              </a:lnSpc>
              <a:buFont typeface="+mj-lt"/>
              <a:buAutoNum type="arabicPeriod"/>
            </a:pPr>
            <a:r>
              <a:rPr lang="ja-JP" altLang="en-US" sz="2400" b="1"/>
              <a:t>ワーク１│未来人になる準備　－過去を振り返る</a:t>
            </a:r>
            <a:endParaRPr lang="en-US" altLang="ja-JP" sz="2400" b="1"/>
          </a:p>
          <a:p>
            <a:pPr marL="385754" indent="-385754">
              <a:lnSpc>
                <a:spcPct val="100000"/>
              </a:lnSpc>
              <a:buFont typeface="+mj-lt"/>
              <a:buAutoNum type="arabicPeriod"/>
            </a:pPr>
            <a:r>
              <a:rPr kumimoji="1" lang="ja-JP" altLang="en-US" sz="2400" b="1"/>
              <a:t>ワーク２│未来人になり対話する</a:t>
            </a:r>
            <a:endParaRPr kumimoji="1" lang="en-US" altLang="ja-JP" sz="2400" b="1"/>
          </a:p>
          <a:p>
            <a:pPr marL="385754" indent="-385754">
              <a:lnSpc>
                <a:spcPct val="100000"/>
              </a:lnSpc>
              <a:buFont typeface="+mj-lt"/>
              <a:buAutoNum type="arabicPeriod"/>
            </a:pPr>
            <a:r>
              <a:rPr lang="ja-JP" altLang="en-US" sz="2400" b="1"/>
              <a:t>まとめ</a:t>
            </a:r>
            <a:endParaRPr lang="en-US" altLang="ja-JP" sz="2400" b="1"/>
          </a:p>
          <a:p>
            <a:pPr marL="728645" lvl="1" indent="-385754">
              <a:lnSpc>
                <a:spcPct val="100000"/>
              </a:lnSpc>
              <a:buFont typeface="+mj-ea"/>
              <a:buAutoNum type="circleNumDbPlain"/>
            </a:pPr>
            <a:r>
              <a:rPr lang="ja-JP" altLang="en-US" sz="2000"/>
              <a:t>おさらい</a:t>
            </a:r>
            <a:endParaRPr lang="en-US" altLang="ja-JP" sz="2000"/>
          </a:p>
          <a:p>
            <a:pPr marL="728645" lvl="1" indent="-385754">
              <a:lnSpc>
                <a:spcPct val="100000"/>
              </a:lnSpc>
              <a:buFont typeface="+mj-ea"/>
              <a:buAutoNum type="circleNumDbPlain"/>
            </a:pPr>
            <a:r>
              <a:rPr lang="ja-JP" altLang="en-US" sz="2000"/>
              <a:t>振返り</a:t>
            </a:r>
            <a:endParaRPr lang="en-US" altLang="ja-JP" sz="2000"/>
          </a:p>
          <a:p>
            <a:pPr marL="0" indent="0">
              <a:lnSpc>
                <a:spcPct val="100000"/>
              </a:lnSpc>
              <a:buNone/>
            </a:pPr>
            <a:r>
              <a:rPr kumimoji="1" lang="ja-JP" altLang="en-US" sz="2400"/>
              <a:t>◎参考文献</a:t>
            </a:r>
          </a:p>
        </p:txBody>
      </p:sp>
      <p:sp>
        <p:nvSpPr>
          <p:cNvPr id="4" name="スライド番号プレースホルダー 3">
            <a:extLst>
              <a:ext uri="{FF2B5EF4-FFF2-40B4-BE49-F238E27FC236}">
                <a16:creationId xmlns:a16="http://schemas.microsoft.com/office/drawing/2014/main" id="{0FAE0664-ECD9-6E81-8CA0-B6C77C005B77}"/>
              </a:ext>
            </a:extLst>
          </p:cNvPr>
          <p:cNvSpPr>
            <a:spLocks noGrp="1"/>
          </p:cNvSpPr>
          <p:nvPr>
            <p:ph type="sldNum" sz="quarter" idx="12"/>
          </p:nvPr>
        </p:nvSpPr>
        <p:spPr/>
        <p:txBody>
          <a:bodyPr/>
          <a:lstStyle/>
          <a:p>
            <a:fld id="{43CE1F33-19CE-4414-9E55-507478994FA3}" type="slidenum">
              <a:rPr kumimoji="1" lang="ja-JP" altLang="en-US" smtClean="0"/>
              <a:t>5</a:t>
            </a:fld>
            <a:endParaRPr kumimoji="1" lang="ja-JP" altLang="en-US"/>
          </a:p>
        </p:txBody>
      </p:sp>
    </p:spTree>
    <p:extLst>
      <p:ext uri="{BB962C8B-B14F-4D97-AF65-F5344CB8AC3E}">
        <p14:creationId xmlns:p14="http://schemas.microsoft.com/office/powerpoint/2010/main" val="9873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D4D8848-14DA-19D5-C5AA-7692F3D04F32}"/>
              </a:ext>
            </a:extLst>
          </p:cNvPr>
          <p:cNvSpPr>
            <a:spLocks noGrp="1"/>
          </p:cNvSpPr>
          <p:nvPr>
            <p:ph type="title"/>
          </p:nvPr>
        </p:nvSpPr>
        <p:spPr/>
        <p:txBody>
          <a:bodyPr/>
          <a:lstStyle/>
          <a:p>
            <a:r>
              <a:rPr lang="ja-JP" altLang="en-US"/>
              <a:t>はじめに</a:t>
            </a:r>
          </a:p>
        </p:txBody>
      </p:sp>
    </p:spTree>
    <p:extLst>
      <p:ext uri="{BB962C8B-B14F-4D97-AF65-F5344CB8AC3E}">
        <p14:creationId xmlns:p14="http://schemas.microsoft.com/office/powerpoint/2010/main" val="348493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03D6BEF-198E-6AD6-B0E1-7EB08F5B8957}"/>
              </a:ext>
            </a:extLst>
          </p:cNvPr>
          <p:cNvSpPr>
            <a:spLocks noGrp="1"/>
          </p:cNvSpPr>
          <p:nvPr>
            <p:ph type="title"/>
          </p:nvPr>
        </p:nvSpPr>
        <p:spPr/>
        <p:txBody>
          <a:bodyPr/>
          <a:lstStyle/>
          <a:p>
            <a:r>
              <a:rPr lang="ja-JP" altLang="en-US" b="1"/>
              <a:t>①主催者より挨拶</a:t>
            </a:r>
          </a:p>
        </p:txBody>
      </p:sp>
      <p:sp>
        <p:nvSpPr>
          <p:cNvPr id="4" name="スライド番号プレースホルダー 3">
            <a:extLst>
              <a:ext uri="{FF2B5EF4-FFF2-40B4-BE49-F238E27FC236}">
                <a16:creationId xmlns:a16="http://schemas.microsoft.com/office/drawing/2014/main" id="{4EB92D27-C83F-776F-5C46-0EA875173D33}"/>
              </a:ext>
            </a:extLst>
          </p:cNvPr>
          <p:cNvSpPr>
            <a:spLocks noGrp="1"/>
          </p:cNvSpPr>
          <p:nvPr>
            <p:ph type="sldNum" sz="quarter" idx="12"/>
          </p:nvPr>
        </p:nvSpPr>
        <p:spPr/>
        <p:txBody>
          <a:bodyPr/>
          <a:lstStyle/>
          <a:p>
            <a:fld id="{43CE1F33-19CE-4414-9E55-507478994FA3}" type="slidenum">
              <a:rPr kumimoji="1" lang="ja-JP" altLang="en-US" smtClean="0"/>
              <a:t>7</a:t>
            </a:fld>
            <a:endParaRPr kumimoji="1" lang="ja-JP" altLang="en-US"/>
          </a:p>
        </p:txBody>
      </p:sp>
      <p:sp>
        <p:nvSpPr>
          <p:cNvPr id="3" name="Freeform 78">
            <a:extLst>
              <a:ext uri="{FF2B5EF4-FFF2-40B4-BE49-F238E27FC236}">
                <a16:creationId xmlns:a16="http://schemas.microsoft.com/office/drawing/2014/main" id="{2556A192-B5B5-BEAB-2458-DFC6150B6046}"/>
              </a:ext>
            </a:extLst>
          </p:cNvPr>
          <p:cNvSpPr>
            <a:spLocks noChangeAspect="1" noEditPoints="1"/>
          </p:cNvSpPr>
          <p:nvPr/>
        </p:nvSpPr>
        <p:spPr bwMode="auto">
          <a:xfrm>
            <a:off x="3411543" y="2404230"/>
            <a:ext cx="2320914" cy="2320914"/>
          </a:xfrm>
          <a:custGeom>
            <a:avLst/>
            <a:gdLst>
              <a:gd name="T0" fmla="*/ 64 w 128"/>
              <a:gd name="T1" fmla="*/ 64 h 128"/>
              <a:gd name="T2" fmla="*/ 96 w 128"/>
              <a:gd name="T3" fmla="*/ 32 h 128"/>
              <a:gd name="T4" fmla="*/ 64 w 128"/>
              <a:gd name="T5" fmla="*/ 0 h 128"/>
              <a:gd name="T6" fmla="*/ 32 w 128"/>
              <a:gd name="T7" fmla="*/ 32 h 128"/>
              <a:gd name="T8" fmla="*/ 64 w 128"/>
              <a:gd name="T9" fmla="*/ 64 h 128"/>
              <a:gd name="T10" fmla="*/ 64 w 128"/>
              <a:gd name="T11" fmla="*/ 80 h 128"/>
              <a:gd name="T12" fmla="*/ 0 w 128"/>
              <a:gd name="T13" fmla="*/ 112 h 128"/>
              <a:gd name="T14" fmla="*/ 0 w 128"/>
              <a:gd name="T15" fmla="*/ 128 h 128"/>
              <a:gd name="T16" fmla="*/ 128 w 128"/>
              <a:gd name="T17" fmla="*/ 128 h 128"/>
              <a:gd name="T18" fmla="*/ 128 w 128"/>
              <a:gd name="T19" fmla="*/ 112 h 128"/>
              <a:gd name="T20" fmla="*/ 64 w 128"/>
              <a:gd name="T21" fmla="*/ 8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128">
                <a:moveTo>
                  <a:pt x="64" y="64"/>
                </a:moveTo>
                <a:cubicBezTo>
                  <a:pt x="82" y="64"/>
                  <a:pt x="96" y="50"/>
                  <a:pt x="96" y="32"/>
                </a:cubicBezTo>
                <a:cubicBezTo>
                  <a:pt x="96" y="14"/>
                  <a:pt x="82" y="0"/>
                  <a:pt x="64" y="0"/>
                </a:cubicBezTo>
                <a:cubicBezTo>
                  <a:pt x="46" y="0"/>
                  <a:pt x="32" y="14"/>
                  <a:pt x="32" y="32"/>
                </a:cubicBezTo>
                <a:cubicBezTo>
                  <a:pt x="32" y="50"/>
                  <a:pt x="46" y="64"/>
                  <a:pt x="64" y="64"/>
                </a:cubicBezTo>
                <a:close/>
                <a:moveTo>
                  <a:pt x="64" y="80"/>
                </a:moveTo>
                <a:cubicBezTo>
                  <a:pt x="43" y="80"/>
                  <a:pt x="0" y="91"/>
                  <a:pt x="0" y="112"/>
                </a:cubicBezTo>
                <a:cubicBezTo>
                  <a:pt x="0" y="128"/>
                  <a:pt x="0" y="128"/>
                  <a:pt x="0" y="128"/>
                </a:cubicBezTo>
                <a:cubicBezTo>
                  <a:pt x="128" y="128"/>
                  <a:pt x="128" y="128"/>
                  <a:pt x="128" y="128"/>
                </a:cubicBezTo>
                <a:cubicBezTo>
                  <a:pt x="128" y="112"/>
                  <a:pt x="128" y="112"/>
                  <a:pt x="128" y="112"/>
                </a:cubicBezTo>
                <a:cubicBezTo>
                  <a:pt x="128" y="91"/>
                  <a:pt x="85" y="80"/>
                  <a:pt x="64" y="80"/>
                </a:cubicBezTo>
                <a:close/>
              </a:path>
            </a:pathLst>
          </a:custGeom>
          <a:solidFill>
            <a:schemeClr val="accent5">
              <a:lumMod val="20000"/>
              <a:lumOff val="80000"/>
            </a:schemeClr>
          </a:solidFill>
          <a:ln>
            <a:noFill/>
          </a:ln>
        </p:spPr>
        <p:txBody>
          <a:bodyPr vert="horz" wrap="square" lIns="37130" tIns="18565" rIns="37130" bIns="18565" numCol="1" anchor="t" anchorCtr="0" compatLnSpc="1">
            <a:prstTxWarp prst="textNoShape">
              <a:avLst/>
            </a:prstTxWarp>
          </a:bodyPr>
          <a:lstStyle/>
          <a:p>
            <a:endParaRPr lang="ja-JP" altLang="en-US" sz="884"/>
          </a:p>
        </p:txBody>
      </p:sp>
    </p:spTree>
    <p:extLst>
      <p:ext uri="{BB962C8B-B14F-4D97-AF65-F5344CB8AC3E}">
        <p14:creationId xmlns:p14="http://schemas.microsoft.com/office/powerpoint/2010/main" val="3251013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6EA7CEE-3CA0-E00B-3F9F-092C09E4120C}"/>
              </a:ext>
            </a:extLst>
          </p:cNvPr>
          <p:cNvSpPr>
            <a:spLocks noGrp="1" noRot="1" noMove="1" noResize="1" noEditPoints="1" noAdjustHandles="1" noChangeArrowheads="1" noChangeShapeType="1"/>
          </p:cNvSpPr>
          <p:nvPr/>
        </p:nvSpPr>
        <p:spPr>
          <a:xfrm>
            <a:off x="0" y="0"/>
            <a:ext cx="9144000" cy="6858000"/>
          </a:xfrm>
          <a:prstGeom prst="rect">
            <a:avLst/>
          </a:prstGeom>
          <a:solidFill>
            <a:srgbClr val="FFFFFF">
              <a:alpha val="0"/>
            </a:srgbClr>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27025116-DB86-C64A-0A6A-10A9C19E13E6}"/>
              </a:ext>
            </a:extLst>
          </p:cNvPr>
          <p:cNvSpPr>
            <a:spLocks noGrp="1"/>
          </p:cNvSpPr>
          <p:nvPr>
            <p:ph type="title"/>
          </p:nvPr>
        </p:nvSpPr>
        <p:spPr/>
        <p:txBody>
          <a:bodyPr/>
          <a:lstStyle/>
          <a:p>
            <a:r>
              <a:rPr kumimoji="1" lang="ja-JP" altLang="en-US" b="1"/>
              <a:t>②フューチャー・デザインとは</a:t>
            </a:r>
          </a:p>
        </p:txBody>
      </p:sp>
      <p:sp>
        <p:nvSpPr>
          <p:cNvPr id="3" name="コンテンツ プレースホルダー 2">
            <a:extLst>
              <a:ext uri="{FF2B5EF4-FFF2-40B4-BE49-F238E27FC236}">
                <a16:creationId xmlns:a16="http://schemas.microsoft.com/office/drawing/2014/main" id="{4A8B019E-869D-49D6-D034-D0540F05F7AD}"/>
              </a:ext>
            </a:extLst>
          </p:cNvPr>
          <p:cNvSpPr>
            <a:spLocks noGrp="1"/>
          </p:cNvSpPr>
          <p:nvPr>
            <p:ph idx="1"/>
          </p:nvPr>
        </p:nvSpPr>
        <p:spPr>
          <a:xfrm>
            <a:off x="416069" y="1291472"/>
            <a:ext cx="5167067" cy="4885491"/>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将来世代が、</a:t>
            </a: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私</a:t>
            </a: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たちに</a:t>
            </a:r>
            <a:endParaRPr kumimoji="1" lang="en-US" altLang="ja-JP"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「ありがとう」と感謝したくなる社会</a:t>
            </a:r>
            <a:endParaRPr kumimoji="1" lang="en-US" altLang="ja-JP"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を</a:t>
            </a:r>
            <a:r>
              <a:rPr kumimoji="1" lang="ja-JP" altLang="en-US" sz="20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デザイン</a:t>
            </a:r>
            <a:r>
              <a:rPr lang="ja-JP" altLang="en-US" sz="2000" b="1" kern="100" dirty="0">
                <a:latin typeface="HGS明朝E" panose="02020900000000000000" pitchFamily="18" charset="-128"/>
                <a:ea typeface="HGS明朝E" panose="02020900000000000000" pitchFamily="18" charset="-128"/>
                <a:cs typeface="Times New Roman" panose="02020603050405020304" pitchFamily="18" charset="0"/>
              </a:rPr>
              <a:t>してみませんか？</a:t>
            </a:r>
            <a:endParaRPr kumimoji="1" lang="en-US" altLang="ja-JP" sz="20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私</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たち</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が</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持続可能な社会を考え</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る</a:t>
            </a:r>
            <a:r>
              <a:rPr lang="ja-JP" altLang="en-US" sz="1400" kern="100" dirty="0">
                <a:latin typeface="HGS明朝E" panose="02020900000000000000" pitchFamily="18" charset="-128"/>
                <a:ea typeface="HGS明朝E" panose="02020900000000000000" pitchFamily="18" charset="-128"/>
                <a:cs typeface="Times New Roman" panose="02020603050405020304" pitchFamily="18" charset="0"/>
              </a:rPr>
              <a:t>時</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に</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近視眼的な意思決定を</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してしまうと</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気付かないうちに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将来世代に負の影響</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en-US" sz="1400" b="0" i="0"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将来失敗</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を与えて</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しまうことに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なりかねません。</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こうした</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将来失敗を回避するために、</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現世代の議論の中に</a:t>
            </a:r>
            <a:r>
              <a:rPr kumimoji="1" lang="ja-JP" altLang="ja-JP" sz="1800" b="1" i="0"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仮想将来世代</a:t>
            </a:r>
            <a:r>
              <a:rPr kumimoji="1" lang="ja-JP" altLang="ja-JP" sz="18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を参加させ</a:t>
            </a:r>
            <a:r>
              <a:rPr lang="ja-JP" altLang="en-US" sz="1800" b="1" kern="100" dirty="0">
                <a:latin typeface="HGS明朝E" panose="02020900000000000000" pitchFamily="18" charset="-128"/>
                <a:ea typeface="HGS明朝E" panose="02020900000000000000" pitchFamily="18" charset="-128"/>
                <a:cs typeface="Times New Roman" panose="02020603050405020304" pitchFamily="18" charset="0"/>
              </a:rPr>
              <a:t>、</a:t>
            </a:r>
            <a:endParaRPr lang="en-US" altLang="ja-JP" sz="1800" b="1" kern="100" dirty="0">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未来について「将来世代の視点で」考える</a:t>
            </a: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ことで</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将来世代の利益も踏まえた意思決定を行</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えるようにする、</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言い換えれば、</a:t>
            </a:r>
            <a:r>
              <a:rPr lang="ja-JP" altLang="en-US" sz="1800" b="1" kern="100" dirty="0">
                <a:latin typeface="HGS明朝E" panose="02020900000000000000" pitchFamily="18" charset="-128"/>
                <a:ea typeface="HGS明朝E" panose="02020900000000000000" pitchFamily="18" charset="-128"/>
                <a:cs typeface="Times New Roman" panose="02020603050405020304" pitchFamily="18" charset="0"/>
              </a:rPr>
              <a:t>将来可能性</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を発揮できる社会をつくる、</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これがフューチャー・デザインの基本的な</a:t>
            </a:r>
            <a:r>
              <a:rPr lang="ja-JP" altLang="en-US" sz="1400" kern="100" dirty="0">
                <a:latin typeface="HGS明朝E" panose="02020900000000000000" pitchFamily="18" charset="-128"/>
                <a:ea typeface="HGS明朝E" panose="02020900000000000000" pitchFamily="18" charset="-128"/>
                <a:cs typeface="Times New Roman" panose="02020603050405020304" pitchFamily="18" charset="0"/>
              </a:rPr>
              <a:t>考え方</a:t>
            </a:r>
            <a:r>
              <a:rPr kumimoji="1" lang="ja-JP" altLang="en-US"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rPr>
              <a:t>です。</a:t>
            </a:r>
            <a:endParaRPr kumimoji="1" lang="en-US" altLang="ja-JP" sz="1400" b="0" i="0" u="none" strike="noStrike" kern="100" cap="none" spc="0" normalizeH="0" baseline="0" noProof="0" dirty="0">
              <a:ln>
                <a:noFill/>
              </a:ln>
              <a:effectLst/>
              <a:uLnTx/>
              <a:uFillTx/>
              <a:latin typeface="HGS明朝E" panose="02020900000000000000" pitchFamily="18" charset="-128"/>
              <a:ea typeface="HGS明朝E" panose="02020900000000000000" pitchFamily="18" charset="-128"/>
              <a:cs typeface="Times New Roman" panose="02020603050405020304" pitchFamily="18" charset="0"/>
            </a:endParaRPr>
          </a:p>
          <a:p>
            <a:pPr marL="0" indent="0">
              <a:lnSpc>
                <a:spcPct val="100000"/>
              </a:lnSpc>
              <a:spcAft>
                <a:spcPts val="0"/>
              </a:spcAft>
              <a:buNone/>
              <a:defRPr/>
            </a:pPr>
            <a:endParaRPr lang="ja-JP" altLang="en-US" sz="1500" dirty="0">
              <a:solidFill>
                <a:prstClr val="black"/>
              </a:solidFill>
              <a:latin typeface="HGS明朝E" panose="02020900000000000000" pitchFamily="18" charset="-128"/>
              <a:ea typeface="HGS明朝E" panose="02020900000000000000" pitchFamily="18" charset="-128"/>
            </a:endParaRPr>
          </a:p>
        </p:txBody>
      </p:sp>
      <p:sp>
        <p:nvSpPr>
          <p:cNvPr id="4" name="スライド番号プレースホルダー 3">
            <a:extLst>
              <a:ext uri="{FF2B5EF4-FFF2-40B4-BE49-F238E27FC236}">
                <a16:creationId xmlns:a16="http://schemas.microsoft.com/office/drawing/2014/main" id="{D1BFF6E0-A87B-6337-14B7-F19F4C635D95}"/>
              </a:ext>
            </a:extLst>
          </p:cNvPr>
          <p:cNvSpPr>
            <a:spLocks noGrp="1"/>
          </p:cNvSpPr>
          <p:nvPr>
            <p:ph type="sldNum" sz="quarter" idx="12"/>
          </p:nvPr>
        </p:nvSpPr>
        <p:spPr/>
        <p:txBody>
          <a:bodyPr/>
          <a:lstStyle/>
          <a:p>
            <a:fld id="{43CE1F33-19CE-4414-9E55-507478994FA3}" type="slidenum">
              <a:rPr kumimoji="1" lang="ja-JP" altLang="en-US" smtClean="0"/>
              <a:t>8</a:t>
            </a:fld>
            <a:endParaRPr kumimoji="1" lang="ja-JP" altLang="en-US"/>
          </a:p>
        </p:txBody>
      </p:sp>
      <p:sp>
        <p:nvSpPr>
          <p:cNvPr id="6" name="四角形: 角を丸くする 5">
            <a:extLst>
              <a:ext uri="{FF2B5EF4-FFF2-40B4-BE49-F238E27FC236}">
                <a16:creationId xmlns:a16="http://schemas.microsoft.com/office/drawing/2014/main" id="{E491AB83-810C-B9D9-0914-7E9D34B335C1}"/>
              </a:ext>
            </a:extLst>
          </p:cNvPr>
          <p:cNvSpPr/>
          <p:nvPr/>
        </p:nvSpPr>
        <p:spPr>
          <a:xfrm>
            <a:off x="7992960" y="3180700"/>
            <a:ext cx="685800" cy="6858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a:t>未来</a:t>
            </a:r>
          </a:p>
        </p:txBody>
      </p:sp>
      <p:sp>
        <p:nvSpPr>
          <p:cNvPr id="7" name="四角形: 角を丸くする 6">
            <a:extLst>
              <a:ext uri="{FF2B5EF4-FFF2-40B4-BE49-F238E27FC236}">
                <a16:creationId xmlns:a16="http://schemas.microsoft.com/office/drawing/2014/main" id="{215D3EEC-60A0-4E72-D374-59A3F0EBC1C4}"/>
              </a:ext>
            </a:extLst>
          </p:cNvPr>
          <p:cNvSpPr/>
          <p:nvPr/>
        </p:nvSpPr>
        <p:spPr>
          <a:xfrm>
            <a:off x="6820047" y="3180700"/>
            <a:ext cx="685800" cy="685800"/>
          </a:xfrm>
          <a:prstGeom prst="roundRect">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a:t>現在</a:t>
            </a:r>
          </a:p>
        </p:txBody>
      </p:sp>
      <p:sp>
        <p:nvSpPr>
          <p:cNvPr id="8" name="四角形: 角を丸くする 7">
            <a:extLst>
              <a:ext uri="{FF2B5EF4-FFF2-40B4-BE49-F238E27FC236}">
                <a16:creationId xmlns:a16="http://schemas.microsoft.com/office/drawing/2014/main" id="{4F25EFF2-02FF-4188-1455-B1BEC0CB2976}"/>
              </a:ext>
            </a:extLst>
          </p:cNvPr>
          <p:cNvSpPr/>
          <p:nvPr/>
        </p:nvSpPr>
        <p:spPr>
          <a:xfrm>
            <a:off x="5628838" y="3180700"/>
            <a:ext cx="685800" cy="68580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a:t>過去</a:t>
            </a:r>
          </a:p>
        </p:txBody>
      </p:sp>
      <p:sp>
        <p:nvSpPr>
          <p:cNvPr id="9" name="矢印: 下カーブ 8">
            <a:extLst>
              <a:ext uri="{FF2B5EF4-FFF2-40B4-BE49-F238E27FC236}">
                <a16:creationId xmlns:a16="http://schemas.microsoft.com/office/drawing/2014/main" id="{7A8BD0FF-61C4-55CA-25FC-E98DAE4BAACD}"/>
              </a:ext>
            </a:extLst>
          </p:cNvPr>
          <p:cNvSpPr/>
          <p:nvPr/>
        </p:nvSpPr>
        <p:spPr>
          <a:xfrm>
            <a:off x="7162947" y="2504885"/>
            <a:ext cx="1329324" cy="548640"/>
          </a:xfrm>
          <a:prstGeom prst="curvedDownArrow">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0" name="矢印: 下カーブ 9">
            <a:extLst>
              <a:ext uri="{FF2B5EF4-FFF2-40B4-BE49-F238E27FC236}">
                <a16:creationId xmlns:a16="http://schemas.microsoft.com/office/drawing/2014/main" id="{6456BE92-13A1-AD28-D577-65E71DC38857}"/>
              </a:ext>
            </a:extLst>
          </p:cNvPr>
          <p:cNvSpPr/>
          <p:nvPr/>
        </p:nvSpPr>
        <p:spPr>
          <a:xfrm rot="10800000">
            <a:off x="5971738" y="3956795"/>
            <a:ext cx="1329324" cy="548640"/>
          </a:xfrm>
          <a:prstGeom prst="curvedDown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矢印: 下カーブ 10">
            <a:extLst>
              <a:ext uri="{FF2B5EF4-FFF2-40B4-BE49-F238E27FC236}">
                <a16:creationId xmlns:a16="http://schemas.microsoft.com/office/drawing/2014/main" id="{F1340782-627D-8EFB-B487-063080DD3AC7}"/>
              </a:ext>
            </a:extLst>
          </p:cNvPr>
          <p:cNvSpPr/>
          <p:nvPr/>
        </p:nvSpPr>
        <p:spPr>
          <a:xfrm rot="10800000">
            <a:off x="7090758" y="3956796"/>
            <a:ext cx="1329324" cy="548640"/>
          </a:xfrm>
          <a:prstGeom prst="curved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2" name="テキスト ボックス 11">
            <a:extLst>
              <a:ext uri="{FF2B5EF4-FFF2-40B4-BE49-F238E27FC236}">
                <a16:creationId xmlns:a16="http://schemas.microsoft.com/office/drawing/2014/main" id="{97A8D57A-26AA-5FE6-37ED-395475002BA3}"/>
              </a:ext>
            </a:extLst>
          </p:cNvPr>
          <p:cNvSpPr txBox="1"/>
          <p:nvPr/>
        </p:nvSpPr>
        <p:spPr>
          <a:xfrm>
            <a:off x="7175680" y="1754919"/>
            <a:ext cx="1367682" cy="577081"/>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現在の視点から</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未来を考えると</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近視眼的になりやすい</a:t>
            </a:r>
          </a:p>
        </p:txBody>
      </p:sp>
      <p:sp>
        <p:nvSpPr>
          <p:cNvPr id="13" name="テキスト ボックス 12">
            <a:extLst>
              <a:ext uri="{FF2B5EF4-FFF2-40B4-BE49-F238E27FC236}">
                <a16:creationId xmlns:a16="http://schemas.microsoft.com/office/drawing/2014/main" id="{F962BCC7-A7E7-77C5-1C83-F017D5285AF5}"/>
              </a:ext>
            </a:extLst>
          </p:cNvPr>
          <p:cNvSpPr txBox="1"/>
          <p:nvPr/>
        </p:nvSpPr>
        <p:spPr>
          <a:xfrm>
            <a:off x="7211387" y="4582745"/>
            <a:ext cx="1544012" cy="900246"/>
          </a:xfrm>
          <a:prstGeom prst="rect">
            <a:avLst/>
          </a:prstGeom>
          <a:noFill/>
        </p:spPr>
        <p:txBody>
          <a:bodyPr wrap="none" rtlCol="0">
            <a:spAutoFit/>
          </a:bodyPr>
          <a:lstStyle/>
          <a:p>
            <a:pPr algn="ctr"/>
            <a:r>
              <a:rPr lang="ja-JP" altLang="en-US" sz="1050" b="1" dirty="0">
                <a:latin typeface="Meiryo UI" panose="020B0604030504040204" pitchFamily="50" charset="-128"/>
                <a:ea typeface="Meiryo UI" panose="020B0604030504040204" pitchFamily="50" charset="-128"/>
              </a:rPr>
              <a:t>②フューチャー・デザイン</a:t>
            </a:r>
            <a:endParaRPr lang="en-US" altLang="ja-JP" sz="1050" b="1"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将来世代の視点で考え、</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現世代にメッセージを送る</a:t>
            </a:r>
            <a:endParaRPr lang="en-US" altLang="ja-JP" sz="1050" dirty="0">
              <a:latin typeface="Meiryo UI" panose="020B0604030504040204" pitchFamily="50" charset="-128"/>
              <a:ea typeface="Meiryo UI" panose="020B0604030504040204" pitchFamily="50" charset="-128"/>
            </a:endParaRPr>
          </a:p>
          <a:p>
            <a:pPr algn="ct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「今のうちに～しておこう」</a:t>
            </a:r>
          </a:p>
        </p:txBody>
      </p:sp>
      <p:sp>
        <p:nvSpPr>
          <p:cNvPr id="14" name="テキスト ボックス 13">
            <a:extLst>
              <a:ext uri="{FF2B5EF4-FFF2-40B4-BE49-F238E27FC236}">
                <a16:creationId xmlns:a16="http://schemas.microsoft.com/office/drawing/2014/main" id="{022F2E83-E4D0-2343-5CE7-62EE9D8CE50B}"/>
              </a:ext>
            </a:extLst>
          </p:cNvPr>
          <p:cNvSpPr txBox="1"/>
          <p:nvPr/>
        </p:nvSpPr>
        <p:spPr>
          <a:xfrm>
            <a:off x="5758286" y="4584754"/>
            <a:ext cx="1518365" cy="900246"/>
          </a:xfrm>
          <a:prstGeom prst="rect">
            <a:avLst/>
          </a:prstGeom>
          <a:noFill/>
        </p:spPr>
        <p:txBody>
          <a:bodyPr wrap="none" rtlCol="0">
            <a:spAutoFit/>
          </a:bodyPr>
          <a:lstStyle/>
          <a:p>
            <a:pPr algn="ctr"/>
            <a:r>
              <a:rPr lang="ja-JP" altLang="en-US" sz="1050" b="1">
                <a:latin typeface="Meiryo UI" panose="020B0604030504040204" pitchFamily="50" charset="-128"/>
                <a:ea typeface="Meiryo UI" panose="020B0604030504040204" pitchFamily="50" charset="-128"/>
              </a:rPr>
              <a:t>①パスト・デザイン</a:t>
            </a:r>
            <a:endParaRPr lang="en-US" altLang="ja-JP" sz="1050" b="1">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現在の視点から</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過去世代に</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メッセージを送る</a:t>
            </a:r>
            <a:endParaRPr lang="en-US" altLang="ja-JP" sz="105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「～しておいて欲しかった」</a:t>
            </a:r>
          </a:p>
        </p:txBody>
      </p:sp>
      <p:sp>
        <p:nvSpPr>
          <p:cNvPr id="15" name="二等辺三角形 14">
            <a:extLst>
              <a:ext uri="{FF2B5EF4-FFF2-40B4-BE49-F238E27FC236}">
                <a16:creationId xmlns:a16="http://schemas.microsoft.com/office/drawing/2014/main" id="{12637095-7032-6D35-D402-D7060528F9D1}"/>
              </a:ext>
            </a:extLst>
          </p:cNvPr>
          <p:cNvSpPr/>
          <p:nvPr/>
        </p:nvSpPr>
        <p:spPr>
          <a:xfrm rot="5400000">
            <a:off x="6115063" y="3319345"/>
            <a:ext cx="685800" cy="40851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二等辺三角形 15">
            <a:extLst>
              <a:ext uri="{FF2B5EF4-FFF2-40B4-BE49-F238E27FC236}">
                <a16:creationId xmlns:a16="http://schemas.microsoft.com/office/drawing/2014/main" id="{3CBACE9E-134B-F939-E7FF-C8D1DC766C0B}"/>
              </a:ext>
            </a:extLst>
          </p:cNvPr>
          <p:cNvSpPr/>
          <p:nvPr/>
        </p:nvSpPr>
        <p:spPr>
          <a:xfrm rot="5400000">
            <a:off x="7312362" y="3319345"/>
            <a:ext cx="685800" cy="408515"/>
          </a:xfrm>
          <a:prstGeom prst="triangl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二等辺三角形 16">
            <a:extLst>
              <a:ext uri="{FF2B5EF4-FFF2-40B4-BE49-F238E27FC236}">
                <a16:creationId xmlns:a16="http://schemas.microsoft.com/office/drawing/2014/main" id="{06F82BD1-D6A9-8619-38B1-C194069FE2AB}"/>
              </a:ext>
            </a:extLst>
          </p:cNvPr>
          <p:cNvSpPr/>
          <p:nvPr/>
        </p:nvSpPr>
        <p:spPr>
          <a:xfrm rot="5400000">
            <a:off x="8477959" y="3319343"/>
            <a:ext cx="685800" cy="408515"/>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18">
            <a:extLst>
              <a:ext uri="{FF2B5EF4-FFF2-40B4-BE49-F238E27FC236}">
                <a16:creationId xmlns:a16="http://schemas.microsoft.com/office/drawing/2014/main" id="{3BE6AB35-E46C-7216-5775-C3FBE4E1568A}"/>
              </a:ext>
            </a:extLst>
          </p:cNvPr>
          <p:cNvSpPr txBox="1"/>
          <p:nvPr/>
        </p:nvSpPr>
        <p:spPr>
          <a:xfrm>
            <a:off x="406356" y="5209688"/>
            <a:ext cx="4800644" cy="1061829"/>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ja-JP" altLang="en-US" sz="900" dirty="0">
                <a:effectLst/>
                <a:latin typeface="+mn-ea"/>
              </a:rPr>
              <a:t>■用語解説</a:t>
            </a:r>
            <a:endParaRPr lang="en-US" altLang="ja-JP" sz="900" dirty="0">
              <a:effectLst/>
              <a:latin typeface="+mn-ea"/>
            </a:endParaRPr>
          </a:p>
          <a:p>
            <a:pPr marL="171450" marR="0" lvl="0" indent="-825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ja-JP" sz="900" dirty="0">
                <a:effectLst/>
                <a:latin typeface="+mn-ea"/>
              </a:rPr>
              <a:t>「将来失敗」：世代を超えて起こる失敗のこと。</a:t>
            </a:r>
            <a:endParaRPr kumimoji="1" lang="ja-JP" altLang="en-US" sz="900" dirty="0">
              <a:latin typeface="+mn-ea"/>
            </a:endParaRPr>
          </a:p>
          <a:p>
            <a:pPr marL="171450" marR="0" indent="-82550">
              <a:spcBef>
                <a:spcPts val="0"/>
              </a:spcBef>
              <a:spcAft>
                <a:spcPts val="0"/>
              </a:spcAft>
              <a:buFont typeface="Arial" panose="020B0604020202020204" pitchFamily="34" charset="0"/>
              <a:buChar char="•"/>
            </a:pPr>
            <a:r>
              <a:rPr lang="ja-JP" altLang="ja-JP" sz="900" dirty="0">
                <a:effectLst/>
                <a:latin typeface="+mn-ea"/>
              </a:rPr>
              <a:t>「仮想将来世代」：将来世代に「なりきる」人々の集団。フューチャー・デザイン・ワークショップでは、仮想将来世代グループは将来から今を考え、討議する。</a:t>
            </a:r>
          </a:p>
          <a:p>
            <a:pPr marL="171450" marR="0" indent="-82550">
              <a:spcBef>
                <a:spcPts val="0"/>
              </a:spcBef>
              <a:spcAft>
                <a:spcPts val="0"/>
              </a:spcAft>
              <a:buFont typeface="Arial" panose="020B0604020202020204" pitchFamily="34" charset="0"/>
              <a:buChar char="•"/>
            </a:pPr>
            <a:r>
              <a:rPr lang="ja-JP" altLang="ja-JP" sz="900" dirty="0">
                <a:effectLst/>
                <a:latin typeface="+mn-ea"/>
              </a:rPr>
              <a:t>「将来可能性」：私たちが持つ「目先の利益を差し置いてでも、将来世代のしあわせをめざすことでしあわせを感じる」性質。</a:t>
            </a:r>
          </a:p>
          <a:p>
            <a:pPr marL="171450" marR="0" indent="-82550">
              <a:spcBef>
                <a:spcPts val="0"/>
              </a:spcBef>
              <a:spcAft>
                <a:spcPts val="0"/>
              </a:spcAft>
              <a:buFont typeface="Arial" panose="020B0604020202020204" pitchFamily="34" charset="0"/>
              <a:buChar char="•"/>
            </a:pPr>
            <a:r>
              <a:rPr lang="ja-JP" altLang="ja-JP" sz="900" dirty="0">
                <a:effectLst/>
                <a:latin typeface="+mn-ea"/>
              </a:rPr>
              <a:t>「パスト・デザイン」：「今」から「過去」にアドバイスする</a:t>
            </a:r>
            <a:r>
              <a:rPr lang="ja-JP" altLang="en-US" sz="900" dirty="0">
                <a:latin typeface="+mn-ea"/>
              </a:rPr>
              <a:t>こと</a:t>
            </a:r>
            <a:r>
              <a:rPr lang="ja-JP" altLang="ja-JP" sz="900" dirty="0">
                <a:effectLst/>
                <a:latin typeface="+mn-ea"/>
              </a:rPr>
              <a:t>。</a:t>
            </a:r>
          </a:p>
        </p:txBody>
      </p:sp>
    </p:spTree>
    <p:extLst>
      <p:ext uri="{BB962C8B-B14F-4D97-AF65-F5344CB8AC3E}">
        <p14:creationId xmlns:p14="http://schemas.microsoft.com/office/powerpoint/2010/main" val="1901895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F0EE1145E853044A14D36462FBA30A2" ma:contentTypeVersion="" ma:contentTypeDescription="新しいドキュメントを作成します。" ma:contentTypeScope="" ma:versionID="06aa3d03d4de4a912160c98340d1cf53">
  <xsd:schema xmlns:xsd="http://www.w3.org/2001/XMLSchema" xmlns:xs="http://www.w3.org/2001/XMLSchema" xmlns:p="http://schemas.microsoft.com/office/2006/metadata/properties" xmlns:ns2="83f91a21-fd60-4569-977f-9e7a8b68efa0" xmlns:ns3="248ab0bc-7e59-4567-bd72-f8d7ec109bec" xmlns:ns4="b5471033-25ca-41e4-b4f9-0c69817a7d90" targetNamespace="http://schemas.microsoft.com/office/2006/metadata/properties" ma:root="true" ma:fieldsID="6b183268bf05868850e4af1428deef9d" ns2:_="" ns3:_="" ns4:_="">
    <xsd:import namespace="83f91a21-fd60-4569-977f-9e7a8b68efa0"/>
    <xsd:import namespace="248ab0bc-7e59-4567-bd72-f8d7ec109bec"/>
    <xsd:import namespace="b5471033-25ca-41e4-b4f9-0c69817a7d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LengthInSeconds" minOccurs="0"/>
                <xsd:element ref="ns2:_x65e5__x4ed8_" minOccurs="0"/>
                <xsd:element ref="ns2:_x756a__x53f7_" minOccurs="0"/>
                <xsd:element ref="ns4:TaxCatchAll" minOccurs="0"/>
                <xsd:element ref="ns2:MediaServiceObjectDetectorVersions" minOccurs="0"/>
                <xsd:element ref="ns2:_Flow_SignoffStatus" minOccurs="0"/>
                <xsd:element ref="ns2:MediaServiceSearchProperties" minOccurs="0"/>
                <xsd:element ref="ns2:R6_x002e_9_x002e_11" minOccurs="0"/>
                <xsd:element ref="ns2:_x304a__x77e5__x3089__x305b_2025" minOccurs="0"/>
                <xsd:element ref="ns2:MediaServiceBillingMetadata" minOccurs="0"/>
                <xsd:element ref="ns2:Thumbnail" minOccurs="0"/>
                <xsd:element ref="ns2:_x9032__x884c__x72b6__x6cc1_" minOccurs="0"/>
                <xsd:element ref="ns2:_x30b5__x30e0__x30cd__x30a4__x30eb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f91a21-fd60-4569-977f-9e7a8b68ef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x65e5__x4ed8_" ma:index="21" nillable="true" ma:displayName="日付" ma:format="DateOnly" ma:internalName="_x65e5__x4ed8_">
      <xsd:simpleType>
        <xsd:restriction base="dms:DateTime"/>
      </xsd:simpleType>
    </xsd:element>
    <xsd:element name="_x756a__x53f7_" ma:index="22" nillable="true" ma:displayName="番号" ma:format="Dropdown" ma:internalName="_x756a__x53f7_" ma:percentage="FALSE">
      <xsd:simpleType>
        <xsd:restriction base="dms:Number"/>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_Flow_SignoffStatus" ma:index="26" nillable="true" ma:displayName="承認の状態" ma:internalName="_x627f__x8a8d__x306e__x72b6__x614b_">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R6_x002e_9_x002e_11" ma:index="28" nillable="true" ma:displayName="R6.9.11" ma:format="DateOnly" ma:internalName="R6_x002e_9_x002e_11">
      <xsd:simpleType>
        <xsd:restriction base="dms:DateTime"/>
      </xsd:simpleType>
    </xsd:element>
    <xsd:element name="_x304a__x77e5__x3089__x305b_2025" ma:index="29" nillable="true" ma:displayName="お知らせ　2025" ma:format="Dropdown" ma:internalName="_x304a__x77e5__x3089__x305b_2025">
      <xsd:simpleType>
        <xsd:restriction base="dms:Text">
          <xsd:maxLength value="255"/>
        </xsd:restriction>
      </xsd:simpleType>
    </xsd:element>
    <xsd:element name="MediaServiceBillingMetadata" ma:index="30" nillable="true" ma:displayName="MediaServiceBillingMetadata" ma:hidden="true" ma:internalName="MediaServiceBillingMetadata" ma:readOnly="true">
      <xsd:simpleType>
        <xsd:restriction base="dms:Note"/>
      </xsd:simpleType>
    </xsd:element>
    <xsd:element name="Thumbnail" ma:index="31" nillable="true" ma:displayName="Thumbnail" ma:format="Thumbnail" ma:internalName="Thumbnail">
      <xsd:simpleType>
        <xsd:restriction base="dms:Unknown"/>
      </xsd:simpleType>
    </xsd:element>
    <xsd:element name="_x9032__x884c__x72b6__x6cc1_" ma:index="32" nillable="true" ma:displayName="進行状況" ma:format="Dropdown" ma:internalName="_x9032__x884c__x72b6__x6cc1_">
      <xsd:simpleType>
        <xsd:restriction base="dms:Choice">
          <xsd:enumeration value="作業中"/>
          <xsd:enumeration value="仮セット"/>
          <xsd:enumeration value="セット"/>
        </xsd:restriction>
      </xsd:simpleType>
    </xsd:element>
    <xsd:element name="_x30b5__x30e0__x30cd__x30a4__x30eb_" ma:index="33" nillable="true" ma:displayName="サムネイル" ma:format="Thumbnail" ma:internalName="_x30b5__x30e0__x30cd__x30a4__x30eb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48ab0bc-7e59-4567-bd72-f8d7ec109be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471033-25ca-41e4-b4f9-0c69817a7d90"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3FF057D5-99D1-4904-A8AF-B17E82160FB0}" ma:internalName="TaxCatchAll" ma:showField="CatchAllData" ma:web="{248ab0bc-7e59-4567-bd72-f8d7ec109b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471033-25ca-41e4-b4f9-0c69817a7d90" xsi:nil="true"/>
    <_Flow_SignoffStatus xmlns="83f91a21-fd60-4569-977f-9e7a8b68efa0" xsi:nil="true"/>
    <Thumbnail xmlns="83f91a21-fd60-4569-977f-9e7a8b68efa0" xsi:nil="true"/>
    <_x9032__x884c__x72b6__x6cc1_ xmlns="83f91a21-fd60-4569-977f-9e7a8b68efa0" xsi:nil="true"/>
    <_x65e5__x4ed8_ xmlns="83f91a21-fd60-4569-977f-9e7a8b68efa0" xsi:nil="true"/>
    <_x30b5__x30e0__x30cd__x30a4__x30eb_ xmlns="83f91a21-fd60-4569-977f-9e7a8b68efa0" xsi:nil="true"/>
    <_x304a__x77e5__x3089__x305b_2025 xmlns="83f91a21-fd60-4569-977f-9e7a8b68efa0" xsi:nil="true"/>
    <_x756a__x53f7_ xmlns="83f91a21-fd60-4569-977f-9e7a8b68efa0" xsi:nil="true"/>
    <R6_x002e_9_x002e_11 xmlns="83f91a21-fd60-4569-977f-9e7a8b68efa0" xsi:nil="true"/>
  </documentManagement>
</p:properties>
</file>

<file path=customXml/itemProps1.xml><?xml version="1.0" encoding="utf-8"?>
<ds:datastoreItem xmlns:ds="http://schemas.openxmlformats.org/officeDocument/2006/customXml" ds:itemID="{8621CA81-5923-43D8-A97C-EB71BA73A0A7}"/>
</file>

<file path=customXml/itemProps2.xml><?xml version="1.0" encoding="utf-8"?>
<ds:datastoreItem xmlns:ds="http://schemas.openxmlformats.org/officeDocument/2006/customXml" ds:itemID="{BDD8AF4D-79DE-4DC3-B7BB-A0E00B871CD7}"/>
</file>

<file path=customXml/itemProps3.xml><?xml version="1.0" encoding="utf-8"?>
<ds:datastoreItem xmlns:ds="http://schemas.openxmlformats.org/officeDocument/2006/customXml" ds:itemID="{99EC4D60-D1F7-4E39-87D8-372BC9E0CAD0}"/>
</file>

<file path=docProps/app.xml><?xml version="1.0" encoding="utf-8"?>
<Properties xmlns="http://schemas.openxmlformats.org/officeDocument/2006/extended-properties" xmlns:vt="http://schemas.openxmlformats.org/officeDocument/2006/docPropsVTypes">
  <Company/>
  <MMClips>0</MMClips>
  <HiddenSlides>0</HiddenSlides>
  <LinksUpToDate>false</LinksUpToDate>
  <Notes>25</Notes>
  <Paragraphs>560</Paragraphs>
  <PresentationFormat>画面に合わせる (4:3)</PresentationFormat>
  <ScaleCrop>false</ScaleCrop>
  <Slides>34</Slides>
  <SharedDoc>false</SharedDoc>
  <HyperlinksChanged>false</HyperlinksChanged>
  <AppVersion>16.0000</AppVersion>
  <Words>4158</Words>
  <TotalTime>0</TotalTime>
  <Application>Microsoft Office PowerPoint</Application>
  <Template>Office 2013 - 2022 Theme</Templat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2025-03-19T04:47:17Z</dcterms:created>
  <dcterms:modified xsi:type="dcterms:W3CDTF">2025-03-19T04:47:27Z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0x010100DF0EE1145E853044A14D36462FBA30A2</vt:lpwstr>
  </property>
</Properties>
</file>